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57" r:id="rId3"/>
    <p:sldId id="258" r:id="rId4"/>
    <p:sldId id="281" r:id="rId5"/>
    <p:sldId id="291" r:id="rId6"/>
    <p:sldId id="282" r:id="rId7"/>
    <p:sldId id="283" r:id="rId8"/>
    <p:sldId id="284" r:id="rId9"/>
    <p:sldId id="285" r:id="rId10"/>
    <p:sldId id="286" r:id="rId11"/>
    <p:sldId id="287" r:id="rId12"/>
    <p:sldId id="289" r:id="rId13"/>
    <p:sldId id="288" r:id="rId14"/>
    <p:sldId id="290" r:id="rId15"/>
    <p:sldId id="259" r:id="rId16"/>
    <p:sldId id="306" r:id="rId17"/>
    <p:sldId id="261" r:id="rId18"/>
    <p:sldId id="298" r:id="rId19"/>
    <p:sldId id="262" r:id="rId20"/>
    <p:sldId id="280" r:id="rId21"/>
    <p:sldId id="292" r:id="rId22"/>
    <p:sldId id="293" r:id="rId23"/>
    <p:sldId id="296" r:id="rId24"/>
    <p:sldId id="294" r:id="rId25"/>
    <p:sldId id="295" r:id="rId26"/>
    <p:sldId id="297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7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20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6C3CE2-4637-0246-A667-D7700374CC47}" type="datetimeFigureOut">
              <a:rPr lang="en-US" smtClean="0"/>
              <a:t>02/12/15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49BE8-5E11-B142-9FBC-F86AA5CD5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450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1.png>
</file>

<file path=ppt/media/image27.png>
</file>

<file path=ppt/media/image28.png>
</file>

<file path=ppt/media/image32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4.png>
</file>

<file path=ppt/media/image5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B92465-771E-DC4F-9DA0-E8469B8F7BD9}" type="datetimeFigureOut">
              <a:rPr lang="en-US" smtClean="0"/>
              <a:t>02/12/15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6A9F76-C187-AB4E-B2B8-00B2B6853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202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1026D-AF84-9841-A3AC-35F29EE50B2A}" type="datetime1">
              <a:rPr lang="en-GB" smtClean="0"/>
              <a:t>02/12/15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8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2ACB0-C16E-C64C-A955-C2557934DC66}" type="datetime1">
              <a:rPr lang="en-GB" smtClean="0"/>
              <a:t>02/12/15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76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5AF3F-BB38-A44D-8D05-6F45C13E149B}" type="datetime1">
              <a:rPr lang="en-GB" smtClean="0"/>
              <a:t>02/12/15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07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B4F1C-5ABC-8C4B-9458-764DA2A2CED2}" type="datetime1">
              <a:rPr lang="en-GB" smtClean="0"/>
              <a:t>02/12/15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133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0AEEB7-B654-0440-B741-C535D0F2E71C}" type="datetime1">
              <a:rPr lang="en-GB" smtClean="0"/>
              <a:t>02/12/15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971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CA0AA-FFAE-9D4E-9753-DE33D0144C64}" type="datetime1">
              <a:rPr lang="en-GB" smtClean="0"/>
              <a:t>02/12/15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73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BF2F0-74A8-AB4A-BFB2-B9645664B768}" type="datetime1">
              <a:rPr lang="en-GB" smtClean="0"/>
              <a:t>02/12/15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42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9DC2F-9BCA-1C4B-9D41-E40E25AC640D}" type="datetime1">
              <a:rPr lang="en-GB" smtClean="0"/>
              <a:t>02/12/15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575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031AC-8620-A44F-8374-32A7C44EB435}" type="datetime1">
              <a:rPr lang="en-GB" smtClean="0"/>
              <a:t>02/12/15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86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874BE1-3F75-E04A-A5CB-A653B0AC8ADF}" type="datetime1">
              <a:rPr lang="en-GB" smtClean="0"/>
              <a:t>02/12/15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731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C5BA3-96EF-074B-9865-53896C129A04}" type="datetime1">
              <a:rPr lang="en-GB" smtClean="0"/>
              <a:t>02/12/15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927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689C2-66A7-0246-8BF3-BD53C187514A}" type="datetime1">
              <a:rPr lang="en-GB" smtClean="0"/>
              <a:t>02/12/15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796072-C928-904A-A077-0A1B321ACB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62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7" Type="http://schemas.openxmlformats.org/officeDocument/2006/relationships/oleObject" Target="../embeddings/oleObject1.bin"/><Relationship Id="rId8" Type="http://schemas.openxmlformats.org/officeDocument/2006/relationships/image" Target="../media/image1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21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oleObject" Target="../embeddings/oleObject3.bin"/><Relationship Id="rId5" Type="http://schemas.openxmlformats.org/officeDocument/2006/relationships/image" Target="../media/image24.emf"/><Relationship Id="rId6" Type="http://schemas.openxmlformats.org/officeDocument/2006/relationships/image" Target="../media/image26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Relationship Id="rId3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oleObject" Target="../embeddings/oleObject4.bin"/><Relationship Id="rId6" Type="http://schemas.openxmlformats.org/officeDocument/2006/relationships/image" Target="../media/image35.emf"/><Relationship Id="rId7" Type="http://schemas.openxmlformats.org/officeDocument/2006/relationships/image" Target="../media/image38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alys.eu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png"/><Relationship Id="rId3" Type="http://schemas.openxmlformats.org/officeDocument/2006/relationships/image" Target="../media/image5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png"/><Relationship Id="rId3" Type="http://schemas.openxmlformats.org/officeDocument/2006/relationships/image" Target="../media/image5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326" y="25327"/>
            <a:ext cx="8693959" cy="1843387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Part 1: Systematic uncertainties</a:t>
            </a:r>
            <a:b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</a:b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Part 2: TALYS calculations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327" y="4857567"/>
            <a:ext cx="6400800" cy="175260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NSCL/MSU workshop Dec 1 – 4</a:t>
            </a:r>
          </a:p>
          <a:p>
            <a:pPr algn="l"/>
            <a:r>
              <a:rPr lang="en-US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Day 4 – Dec 4, 2015</a:t>
            </a:r>
          </a:p>
          <a:p>
            <a:pPr algn="l"/>
            <a:endParaRPr lang="en-US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  <a:p>
            <a:pPr algn="l"/>
            <a:r>
              <a:rPr lang="en-US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Ann-Cecilie Larsen</a:t>
            </a:r>
            <a:endParaRPr lang="en-US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4" descr="rsf_cross_section_rate_76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3362476" y="0"/>
            <a:ext cx="2419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307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SF_163Dy_B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325445" y="2003929"/>
            <a:ext cx="4404957" cy="459119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513476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The Brink hypothesis</a:t>
            </a:r>
            <a:endParaRPr lang="en-US" sz="2800" baseline="-25000" dirty="0">
              <a:latin typeface="Symbol" charset="2"/>
              <a:cs typeface="Symbol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10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385" y="6502005"/>
            <a:ext cx="3579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PRC 83, 034315 (2011)]</a:t>
            </a:r>
            <a:endParaRPr lang="en-US" sz="1400" dirty="0">
              <a:latin typeface="Chalkboard"/>
              <a:cs typeface="Chalkboard"/>
            </a:endParaRPr>
          </a:p>
        </p:txBody>
      </p:sp>
      <p:pic>
        <p:nvPicPr>
          <p:cNvPr id="7" name="Picture 6" descr="RSF_163Dy_KMF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623975" y="1981980"/>
            <a:ext cx="4426453" cy="4613600"/>
          </a:xfrm>
          <a:prstGeom prst="rect">
            <a:avLst/>
          </a:prstGeom>
        </p:spPr>
      </p:pic>
      <p:pic>
        <p:nvPicPr>
          <p:cNvPr id="11" name="Picture 10" descr="RSF_163Dy_lowhigh.pdf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200" r="150"/>
          <a:stretch/>
        </p:blipFill>
        <p:spPr>
          <a:xfrm rot="5400000">
            <a:off x="186402" y="2142973"/>
            <a:ext cx="4398379" cy="430653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680815" y="664931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4538858" y="2097049"/>
            <a:ext cx="4618048" cy="4624426"/>
            <a:chOff x="4538857" y="2097049"/>
            <a:chExt cx="4672342" cy="4706156"/>
          </a:xfrm>
        </p:grpSpPr>
        <p:pic>
          <p:nvPicPr>
            <p:cNvPr id="13" name="Picture 12" descr="rsf_3cuts_164Dy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5400000">
              <a:off x="4633622" y="2002284"/>
              <a:ext cx="4482811" cy="4672342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4865481" y="6495428"/>
              <a:ext cx="35311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Chalkboard"/>
                  <a:cs typeface="Chalkboard"/>
                </a:rPr>
                <a:t>[H.T. </a:t>
              </a:r>
              <a:r>
                <a:rPr lang="en-US" sz="1400" dirty="0" err="1" smtClean="0">
                  <a:latin typeface="Chalkboard"/>
                  <a:cs typeface="Chalkboard"/>
                </a:rPr>
                <a:t>Nyhus</a:t>
              </a:r>
              <a:r>
                <a:rPr lang="en-US" sz="1400" dirty="0" smtClean="0">
                  <a:latin typeface="Chalkboard"/>
                  <a:cs typeface="Chalkboard"/>
                </a:rPr>
                <a:t> et al., PRC 81, 024325 (2010)]</a:t>
              </a:r>
              <a:endParaRPr lang="en-US" sz="1400" dirty="0">
                <a:latin typeface="Chalkboard"/>
                <a:cs typeface="Chalkboard"/>
              </a:endParaRPr>
            </a:p>
          </p:txBody>
        </p:sp>
      </p:grp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1562918"/>
              </p:ext>
            </p:extLst>
          </p:nvPr>
        </p:nvGraphicFramePr>
        <p:xfrm>
          <a:off x="5459170" y="1828564"/>
          <a:ext cx="3631319" cy="5066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8" name="Equation" r:id="rId7" imgW="1638300" imgH="228600" progId="Equation.3">
                  <p:embed/>
                </p:oleObj>
              </mc:Choice>
              <mc:Fallback>
                <p:oleObj name="Equation" r:id="rId7" imgW="1638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59170" y="1828564"/>
                        <a:ext cx="3631319" cy="5066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232326" y="1785757"/>
            <a:ext cx="5133485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DICEBOX simulations, artificial </a:t>
            </a:r>
            <a:r>
              <a:rPr lang="en-US" sz="2400" baseline="30000" dirty="0" smtClean="0">
                <a:latin typeface="Chalkboard"/>
                <a:cs typeface="Chalkboard"/>
              </a:rPr>
              <a:t>163</a:t>
            </a:r>
            <a:r>
              <a:rPr lang="en-US" sz="2400" dirty="0" smtClean="0">
                <a:latin typeface="Chalkboard"/>
                <a:cs typeface="Chalkboard"/>
              </a:rPr>
              <a:t>Dy </a:t>
            </a:r>
            <a:endParaRPr lang="en-US" sz="20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78607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11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84131" y="6516274"/>
            <a:ext cx="74222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[D. </a:t>
            </a:r>
            <a:r>
              <a:rPr lang="en-US" sz="1400" dirty="0" err="1" smtClean="0">
                <a:latin typeface="Chalkboard"/>
                <a:cs typeface="Chalkboard"/>
              </a:rPr>
              <a:t>Mocelj</a:t>
            </a:r>
            <a:r>
              <a:rPr lang="en-US" sz="1400" dirty="0" smtClean="0">
                <a:latin typeface="Chalkboard"/>
                <a:cs typeface="Chalkboard"/>
              </a:rPr>
              <a:t> et al., PRC 75, 045805 (2007); U. </a:t>
            </a:r>
            <a:r>
              <a:rPr lang="en-US" sz="1400" dirty="0" err="1" smtClean="0">
                <a:latin typeface="Chalkboard"/>
                <a:cs typeface="Chalkboard"/>
              </a:rPr>
              <a:t>Agvaanluvsan</a:t>
            </a:r>
            <a:r>
              <a:rPr lang="en-US" sz="1400" dirty="0" smtClean="0">
                <a:latin typeface="Chalkboard"/>
                <a:cs typeface="Chalkboard"/>
              </a:rPr>
              <a:t> et al., PRC 67, 064608 (2003)]</a:t>
            </a:r>
            <a:endParaRPr lang="en-US" sz="140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80815" y="664931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513476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Parity distribution</a:t>
            </a:r>
            <a:endParaRPr lang="en-US" sz="2800" baseline="-25000" dirty="0">
              <a:latin typeface="Symbol" charset="2"/>
              <a:cs typeface="Symbol" charset="2"/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5570308"/>
              </p:ext>
            </p:extLst>
          </p:nvPr>
        </p:nvGraphicFramePr>
        <p:xfrm>
          <a:off x="683700" y="1923834"/>
          <a:ext cx="4494783" cy="40022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27" name="Equation" r:id="rId3" imgW="2235200" imgH="1981200" progId="Equation.3">
                  <p:embed/>
                </p:oleObj>
              </mc:Choice>
              <mc:Fallback>
                <p:oleObj name="Equation" r:id="rId3" imgW="2235200" imgH="198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83700" y="1923834"/>
                        <a:ext cx="4494783" cy="40022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0574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12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84131" y="6516274"/>
            <a:ext cx="69757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[S. </a:t>
            </a:r>
            <a:r>
              <a:rPr lang="en-US" sz="1400" dirty="0" err="1" smtClean="0">
                <a:latin typeface="Chalkboard"/>
                <a:cs typeface="Chalkboard"/>
              </a:rPr>
              <a:t>Goriely</a:t>
            </a:r>
            <a:r>
              <a:rPr lang="en-US" sz="1400" dirty="0" smtClean="0">
                <a:latin typeface="Chalkboard"/>
                <a:cs typeface="Chalkboard"/>
              </a:rPr>
              <a:t> et al., PRC 78, 064307 (2008); A.C. Larsen et al., PRC 83, 034315 (2011)]</a:t>
            </a:r>
            <a:endParaRPr lang="en-US" sz="140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80815" y="664931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parity_asymmetry_F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2372" y="1551342"/>
            <a:ext cx="3418519" cy="4998905"/>
          </a:xfrm>
          <a:prstGeom prst="rect">
            <a:avLst/>
          </a:prstGeom>
        </p:spPr>
      </p:pic>
      <p:pic>
        <p:nvPicPr>
          <p:cNvPr id="9" name="Picture 8" descr="parity_asymmetry_M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74953" y="1551342"/>
            <a:ext cx="3385528" cy="495066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513476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Parity distribution</a:t>
            </a:r>
            <a:endParaRPr lang="en-US" sz="2800" baseline="-25000" dirty="0">
              <a:latin typeface="Symbol" charset="2"/>
              <a:cs typeface="Symbol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916663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hoMo_parit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62045" y="2371450"/>
            <a:ext cx="4085763" cy="425850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84131" y="6516274"/>
            <a:ext cx="3579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PRC 83, 034315 (2011)]</a:t>
            </a:r>
            <a:endParaRPr lang="en-US" sz="140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80815" y="664931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513476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Parity distribution</a:t>
            </a:r>
            <a:endParaRPr lang="en-US" sz="2800" baseline="-25000" dirty="0">
              <a:latin typeface="Symbol" charset="2"/>
              <a:cs typeface="Symbol" charset="2"/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8546711"/>
              </p:ext>
            </p:extLst>
          </p:nvPr>
        </p:nvGraphicFramePr>
        <p:xfrm>
          <a:off x="641350" y="1536318"/>
          <a:ext cx="6435725" cy="135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2" name="Equation" r:id="rId4" imgW="3200400" imgH="673100" progId="Equation.3">
                  <p:embed/>
                </p:oleObj>
              </mc:Choice>
              <mc:Fallback>
                <p:oleObj name="Equation" r:id="rId4" imgW="3200400" imgH="673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41350" y="1536318"/>
                        <a:ext cx="6435725" cy="1358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 descr="strengthMo_parity.pdf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83"/>
          <a:stretch/>
        </p:blipFill>
        <p:spPr>
          <a:xfrm rot="5400000">
            <a:off x="4390742" y="2530176"/>
            <a:ext cx="4052374" cy="390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022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5226" y="6211549"/>
            <a:ext cx="3733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[Y. </a:t>
            </a:r>
            <a:r>
              <a:rPr lang="en-US" sz="1400" dirty="0" err="1" smtClean="0">
                <a:latin typeface="Chalkboard"/>
                <a:cs typeface="Chalkboard"/>
              </a:rPr>
              <a:t>Kalmykov</a:t>
            </a:r>
            <a:r>
              <a:rPr lang="en-US" sz="1400" dirty="0" smtClean="0">
                <a:latin typeface="Chalkboard"/>
                <a:cs typeface="Chalkboard"/>
              </a:rPr>
              <a:t> et al., PRL 99, 202502 (2007)]</a:t>
            </a:r>
            <a:endParaRPr lang="en-US" sz="140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80815" y="664931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513476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Parity distribution – experiments </a:t>
            </a:r>
            <a:endParaRPr lang="en-US" sz="2800" baseline="-25000" dirty="0">
              <a:latin typeface="Symbol" charset="2"/>
              <a:cs typeface="Symbol" charset="2"/>
            </a:endParaRPr>
          </a:p>
        </p:txBody>
      </p:sp>
      <p:pic>
        <p:nvPicPr>
          <p:cNvPr id="11" name="Picture 10" descr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868280"/>
            <a:ext cx="4680815" cy="4296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Screen Shot 2015-11-29 at 16.07.14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1008" y="2603229"/>
            <a:ext cx="4571558" cy="206662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012748" y="5080421"/>
            <a:ext cx="4037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[U. </a:t>
            </a:r>
            <a:r>
              <a:rPr lang="en-US" sz="1400" dirty="0" err="1" smtClean="0">
                <a:latin typeface="Chalkboard"/>
                <a:cs typeface="Chalkboard"/>
              </a:rPr>
              <a:t>Agvaanluvsan</a:t>
            </a:r>
            <a:r>
              <a:rPr lang="en-US" sz="1400" dirty="0" smtClean="0">
                <a:latin typeface="Chalkboard"/>
                <a:cs typeface="Chalkboard"/>
              </a:rPr>
              <a:t> et al., PRC 67, 064608 (2003)]</a:t>
            </a:r>
            <a:endParaRPr lang="en-US" sz="14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738903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229600" cy="282981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Spin distribution</a:t>
            </a:r>
            <a:endParaRPr lang="en-US" sz="2400" dirty="0">
              <a:latin typeface="Chalkboard"/>
              <a:cs typeface="Chalkboar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15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8343268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2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. Lower/upper limits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pic>
        <p:nvPicPr>
          <p:cNvPr id="6" name="Picture 5" descr="spindi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326" y="1590144"/>
            <a:ext cx="3973537" cy="5143874"/>
          </a:xfrm>
          <a:prstGeom prst="rect">
            <a:avLst/>
          </a:prstGeom>
        </p:spPr>
      </p:pic>
      <p:pic>
        <p:nvPicPr>
          <p:cNvPr id="7" name="Picture 6" descr="level_density_89Y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767"/>
          <a:stretch/>
        </p:blipFill>
        <p:spPr>
          <a:xfrm rot="5400000">
            <a:off x="4267683" y="1565514"/>
            <a:ext cx="4571034" cy="4757642"/>
          </a:xfrm>
          <a:prstGeom prst="rect">
            <a:avLst/>
          </a:prstGeom>
        </p:spPr>
      </p:pic>
      <p:sp>
        <p:nvSpPr>
          <p:cNvPr id="11" name="Text Box 6"/>
          <p:cNvSpPr txBox="1">
            <a:spLocks noChangeArrowheads="1"/>
          </p:cNvSpPr>
          <p:nvPr/>
        </p:nvSpPr>
        <p:spPr bwMode="auto">
          <a:xfrm>
            <a:off x="1125945" y="1744637"/>
            <a:ext cx="2827338" cy="27463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b="0" dirty="0">
                <a:latin typeface="Chalkboard"/>
                <a:cs typeface="Chalkboard"/>
              </a:rPr>
              <a:t>[von </a:t>
            </a:r>
            <a:r>
              <a:rPr lang="en-US" sz="1200" b="0" dirty="0" err="1">
                <a:latin typeface="Chalkboard"/>
                <a:cs typeface="Chalkboard"/>
              </a:rPr>
              <a:t>Egidy</a:t>
            </a:r>
            <a:r>
              <a:rPr lang="en-US" sz="1200" b="0" dirty="0">
                <a:latin typeface="Chalkboard"/>
                <a:cs typeface="Chalkboard"/>
              </a:rPr>
              <a:t> et al., NP A481, 189 (1988)]</a:t>
            </a:r>
          </a:p>
        </p:txBody>
      </p:sp>
      <p:sp>
        <p:nvSpPr>
          <p:cNvPr id="12" name="Text Box 7"/>
          <p:cNvSpPr txBox="1">
            <a:spLocks noChangeArrowheads="1"/>
          </p:cNvSpPr>
          <p:nvPr/>
        </p:nvSpPr>
        <p:spPr bwMode="auto">
          <a:xfrm>
            <a:off x="722489" y="2942345"/>
            <a:ext cx="3690938" cy="27463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b="0">
                <a:latin typeface="Chalkboard"/>
                <a:cs typeface="Chalkboard"/>
              </a:rPr>
              <a:t>[von Egidy and Bucurescu, PRC 72, 044311 (2005)]</a:t>
            </a:r>
          </a:p>
        </p:txBody>
      </p:sp>
      <p:sp>
        <p:nvSpPr>
          <p:cNvPr id="13" name="Text Box 8"/>
          <p:cNvSpPr txBox="1">
            <a:spLocks noChangeArrowheads="1"/>
          </p:cNvSpPr>
          <p:nvPr/>
        </p:nvSpPr>
        <p:spPr bwMode="auto">
          <a:xfrm>
            <a:off x="798163" y="4161895"/>
            <a:ext cx="3276600" cy="2746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b="0">
                <a:latin typeface="Chalkboard"/>
                <a:cs typeface="Chalkboard"/>
              </a:rPr>
              <a:t>[Demetriou and Goriely, NP A695, 95 (2001)]</a:t>
            </a:r>
          </a:p>
        </p:txBody>
      </p:sp>
      <p:sp>
        <p:nvSpPr>
          <p:cNvPr id="14" name="Text Box 9"/>
          <p:cNvSpPr txBox="1">
            <a:spLocks noChangeArrowheads="1"/>
          </p:cNvSpPr>
          <p:nvPr/>
        </p:nvSpPr>
        <p:spPr bwMode="auto">
          <a:xfrm>
            <a:off x="769941" y="5413111"/>
            <a:ext cx="3048000" cy="27463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1200" b="0" dirty="0">
                <a:latin typeface="Chalkboard"/>
                <a:cs typeface="Chalkboard"/>
              </a:rPr>
              <a:t>[</a:t>
            </a:r>
            <a:r>
              <a:rPr lang="en-US" sz="1200" b="0" dirty="0" err="1">
                <a:latin typeface="Chalkboard"/>
                <a:cs typeface="Chalkboard"/>
              </a:rPr>
              <a:t>Hilaire</a:t>
            </a:r>
            <a:r>
              <a:rPr lang="en-US" sz="1200" b="0" dirty="0">
                <a:latin typeface="Chalkboard"/>
                <a:cs typeface="Chalkboard"/>
              </a:rPr>
              <a:t> and </a:t>
            </a:r>
            <a:r>
              <a:rPr lang="en-US" sz="1200" b="0" dirty="0" err="1">
                <a:latin typeface="Chalkboard"/>
                <a:cs typeface="Chalkboard"/>
              </a:rPr>
              <a:t>Goriely</a:t>
            </a:r>
            <a:r>
              <a:rPr lang="en-US" sz="1200" b="0" dirty="0">
                <a:latin typeface="Chalkboard"/>
                <a:cs typeface="Chalkboard"/>
              </a:rPr>
              <a:t>, NP A779, 63 (2006)]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17749" y="6075963"/>
            <a:ext cx="3744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submitted to PRC (2015)]</a:t>
            </a:r>
            <a:endParaRPr lang="en-US" sz="14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475644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pindis_76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829478" y="1044023"/>
            <a:ext cx="4593470" cy="578777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229600" cy="282981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Impact on the slope of the </a:t>
            </a:r>
            <a:r>
              <a:rPr lang="en-US" sz="2400" dirty="0" smtClean="0">
                <a:latin typeface="Symbol" charset="2"/>
                <a:cs typeface="Symbol" charset="2"/>
              </a:rPr>
              <a:t>g</a:t>
            </a:r>
            <a:r>
              <a:rPr lang="en-US" sz="2400" dirty="0" smtClean="0">
                <a:latin typeface="Chalkboard"/>
                <a:cs typeface="Chalkboard"/>
              </a:rPr>
              <a:t>-transmission coefficient?</a:t>
            </a:r>
          </a:p>
          <a:p>
            <a:pPr marL="0" indent="0">
              <a:buNone/>
            </a:pPr>
            <a:r>
              <a:rPr lang="en-US" sz="2400" dirty="0" smtClean="0">
                <a:latin typeface="Chalkboard"/>
                <a:cs typeface="Chalkboard"/>
              </a:rPr>
              <a:t>-&gt; Can be too steep!</a:t>
            </a:r>
            <a:endParaRPr lang="en-US" sz="2400" dirty="0">
              <a:latin typeface="Chalkboard"/>
              <a:cs typeface="Chalkboar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16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8343268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2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. Lower/upper limits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pic>
        <p:nvPicPr>
          <p:cNvPr id="8" name="Picture 7" descr="Screen Shot 2015-12-02 at 22.51.15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35541" y="2642465"/>
            <a:ext cx="4651259" cy="33914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88250" y="6033184"/>
            <a:ext cx="7764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Adjust the slope of the transmission </a:t>
            </a:r>
            <a:r>
              <a:rPr lang="en-US" dirty="0" err="1" smtClean="0">
                <a:latin typeface="Chalkboard"/>
                <a:cs typeface="Chalkboard"/>
              </a:rPr>
              <a:t>coeff</a:t>
            </a:r>
            <a:r>
              <a:rPr lang="en-US" dirty="0" smtClean="0">
                <a:latin typeface="Chalkboard"/>
                <a:cs typeface="Chalkboard"/>
              </a:rPr>
              <a:t>., </a:t>
            </a:r>
          </a:p>
          <a:p>
            <a:r>
              <a:rPr lang="en-US" dirty="0" smtClean="0">
                <a:latin typeface="Chalkboard"/>
                <a:cs typeface="Chalkboard"/>
              </a:rPr>
              <a:t>but remember to keep the full level density for the ‘normalization’ code </a:t>
            </a:r>
            <a:endParaRPr lang="en-US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017268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3"/>
            <a:ext cx="8229600" cy="840728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Systematics</a:t>
            </a:r>
            <a:endParaRPr lang="en-US" sz="2400" dirty="0">
              <a:latin typeface="Chalkboard"/>
              <a:cs typeface="Chalkboar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17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3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. Neutron-resonance parameters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pic>
        <p:nvPicPr>
          <p:cNvPr id="2" name="Picture 1" descr="syst_nld_Gg_Ge.pdf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1873"/>
          <a:stretch/>
        </p:blipFill>
        <p:spPr>
          <a:xfrm>
            <a:off x="5585060" y="1495353"/>
            <a:ext cx="3114219" cy="428167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78826" y="5701152"/>
            <a:ext cx="4352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 </a:t>
            </a:r>
            <a:r>
              <a:rPr lang="en-US" sz="1400" dirty="0" err="1" smtClean="0">
                <a:latin typeface="Chalkboard"/>
                <a:cs typeface="Chalkboard"/>
              </a:rPr>
              <a:t>Spyrou</a:t>
            </a:r>
            <a:r>
              <a:rPr lang="en-US" sz="1400" dirty="0" smtClean="0">
                <a:latin typeface="Chalkboard"/>
                <a:cs typeface="Chalkboard"/>
              </a:rPr>
              <a:t>, S.N. </a:t>
            </a:r>
            <a:r>
              <a:rPr lang="en-US" sz="1400" dirty="0" err="1" smtClean="0">
                <a:latin typeface="Chalkboard"/>
                <a:cs typeface="Chalkboard"/>
              </a:rPr>
              <a:t>Liddick</a:t>
            </a:r>
            <a:r>
              <a:rPr lang="en-US" sz="1400" dirty="0" smtClean="0">
                <a:latin typeface="Chalkboard"/>
                <a:cs typeface="Chalkboard"/>
              </a:rPr>
              <a:t>, A.C. Larsen, M. </a:t>
            </a:r>
            <a:r>
              <a:rPr lang="en-US" sz="1400" dirty="0" err="1" smtClean="0">
                <a:latin typeface="Chalkboard"/>
                <a:cs typeface="Chalkboard"/>
              </a:rPr>
              <a:t>Guttormsen</a:t>
            </a:r>
            <a:r>
              <a:rPr lang="en-US" sz="1400" dirty="0" smtClean="0">
                <a:latin typeface="Chalkboard"/>
                <a:cs typeface="Chalkboard"/>
              </a:rPr>
              <a:t> </a:t>
            </a:r>
          </a:p>
          <a:p>
            <a:r>
              <a:rPr lang="en-US" sz="1400" dirty="0" smtClean="0">
                <a:latin typeface="Chalkboard"/>
                <a:cs typeface="Chalkboard"/>
              </a:rPr>
              <a:t>et al., Phys. Rev. </a:t>
            </a:r>
            <a:r>
              <a:rPr lang="en-US" sz="1400" dirty="0" err="1" smtClean="0">
                <a:latin typeface="Chalkboard"/>
                <a:cs typeface="Chalkboard"/>
              </a:rPr>
              <a:t>Lett</a:t>
            </a:r>
            <a:r>
              <a:rPr lang="en-US" sz="1400" dirty="0" smtClean="0">
                <a:latin typeface="Chalkboard"/>
                <a:cs typeface="Chalkboard"/>
              </a:rPr>
              <a:t>. </a:t>
            </a:r>
            <a:r>
              <a:rPr lang="en-US" sz="1400" b="1" dirty="0" smtClean="0">
                <a:latin typeface="Chalkboard"/>
                <a:cs typeface="Chalkboard"/>
              </a:rPr>
              <a:t>113</a:t>
            </a:r>
            <a:r>
              <a:rPr lang="en-US" sz="1400" dirty="0" smtClean="0">
                <a:latin typeface="Chalkboard"/>
                <a:cs typeface="Chalkboard"/>
              </a:rPr>
              <a:t>, 232502 (2014)]</a:t>
            </a:r>
          </a:p>
        </p:txBody>
      </p:sp>
      <p:pic>
        <p:nvPicPr>
          <p:cNvPr id="10" name="Picture 9" descr="rhosyst_Bn_newFG_chi2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5817"/>
          <a:stretch/>
        </p:blipFill>
        <p:spPr>
          <a:xfrm>
            <a:off x="0" y="1720474"/>
            <a:ext cx="5585060" cy="396323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32327" y="5701152"/>
            <a:ext cx="37441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submitted to PRC (2015)]</a:t>
            </a:r>
            <a:endParaRPr lang="en-US" sz="140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5201" y="6304031"/>
            <a:ext cx="5573824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Chalkboard"/>
                <a:cs typeface="Chalkboard"/>
              </a:rPr>
              <a:t>Example: folder </a:t>
            </a:r>
            <a:r>
              <a:rPr lang="en-US" b="1" dirty="0" smtClean="0">
                <a:latin typeface="Chalkboard"/>
                <a:cs typeface="Chalkboard"/>
              </a:rPr>
              <a:t>systematics_D0_Gg @ the </a:t>
            </a:r>
            <a:r>
              <a:rPr lang="en-US" b="1" dirty="0" err="1" smtClean="0">
                <a:latin typeface="Chalkboard"/>
                <a:cs typeface="Chalkboard"/>
              </a:rPr>
              <a:t>Github</a:t>
            </a:r>
            <a:r>
              <a:rPr lang="en-US" dirty="0" smtClean="0">
                <a:latin typeface="Chalkboard"/>
                <a:cs typeface="Chalkboard"/>
              </a:rPr>
              <a:t> </a:t>
            </a:r>
            <a:endParaRPr lang="en-US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4254898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32327" y="6146074"/>
            <a:ext cx="6237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smtClean="0">
                <a:latin typeface="Chalkboard"/>
                <a:cs typeface="Chalkboard"/>
              </a:rPr>
              <a:t>76</a:t>
            </a:r>
            <a:r>
              <a:rPr lang="en-US" dirty="0" smtClean="0">
                <a:latin typeface="Chalkboard"/>
                <a:cs typeface="Chalkboard"/>
              </a:rPr>
              <a:t>Ge: </a:t>
            </a:r>
            <a:r>
              <a:rPr lang="en-US" dirty="0" smtClean="0">
                <a:latin typeface="Symbol" charset="2"/>
                <a:cs typeface="Symbol" charset="2"/>
              </a:rPr>
              <a:t>r</a:t>
            </a:r>
            <a:r>
              <a:rPr lang="en-US" dirty="0" smtClean="0">
                <a:latin typeface="Chalkboard"/>
                <a:cs typeface="Chalkboard"/>
              </a:rPr>
              <a:t>(</a:t>
            </a:r>
            <a:r>
              <a:rPr lang="en-US" dirty="0" err="1" smtClean="0">
                <a:latin typeface="Chalkboard"/>
                <a:cs typeface="Chalkboard"/>
              </a:rPr>
              <a:t>S</a:t>
            </a:r>
            <a:r>
              <a:rPr lang="en-US" baseline="-25000" dirty="0" err="1" smtClean="0">
                <a:latin typeface="Chalkboard"/>
                <a:cs typeface="Chalkboard"/>
              </a:rPr>
              <a:t>n</a:t>
            </a:r>
            <a:r>
              <a:rPr lang="en-US" dirty="0" smtClean="0">
                <a:latin typeface="Chalkboard"/>
                <a:cs typeface="Chalkboard"/>
              </a:rPr>
              <a:t>, EB09-min) = 47032 MeV</a:t>
            </a:r>
            <a:r>
              <a:rPr lang="en-US" baseline="30000" dirty="0" smtClean="0">
                <a:latin typeface="Chalkboard"/>
                <a:cs typeface="Chalkboard"/>
              </a:rPr>
              <a:t>-1</a:t>
            </a:r>
            <a:r>
              <a:rPr lang="en-US" dirty="0" smtClean="0">
                <a:latin typeface="Chalkboard"/>
                <a:cs typeface="Chalkboard"/>
              </a:rPr>
              <a:t> -&gt; D</a:t>
            </a:r>
            <a:r>
              <a:rPr lang="en-US" baseline="-25000" dirty="0" smtClean="0">
                <a:latin typeface="Chalkboard"/>
                <a:cs typeface="Chalkboard"/>
              </a:rPr>
              <a:t>0</a:t>
            </a:r>
            <a:r>
              <a:rPr lang="en-US" dirty="0" smtClean="0">
                <a:latin typeface="Chalkboard"/>
                <a:cs typeface="Chalkboard"/>
              </a:rPr>
              <a:t> = 315 </a:t>
            </a:r>
            <a:r>
              <a:rPr lang="en-US" dirty="0" err="1" smtClean="0">
                <a:latin typeface="Chalkboard"/>
                <a:cs typeface="Chalkboard"/>
              </a:rPr>
              <a:t>eV</a:t>
            </a:r>
            <a:r>
              <a:rPr lang="en-US" dirty="0">
                <a:latin typeface="Chalkboard"/>
                <a:cs typeface="Chalkboard"/>
              </a:rPr>
              <a:t> </a:t>
            </a:r>
            <a:endParaRPr lang="en-US" dirty="0" smtClean="0">
              <a:latin typeface="Chalkboard"/>
              <a:cs typeface="Chalkboard"/>
            </a:endParaRPr>
          </a:p>
          <a:p>
            <a:r>
              <a:rPr lang="en-US" dirty="0" smtClean="0">
                <a:latin typeface="Chalkboard"/>
                <a:cs typeface="Chalkboard"/>
              </a:rPr>
              <a:t>&lt;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baseline="-25000" dirty="0" err="1" smtClean="0">
                <a:latin typeface="Symbol" charset="2"/>
                <a:cs typeface="Symbol" charset="2"/>
              </a:rPr>
              <a:t>g</a:t>
            </a:r>
            <a:r>
              <a:rPr lang="en-US" dirty="0" smtClean="0">
                <a:latin typeface="Chalkboard"/>
                <a:cs typeface="Chalkboard"/>
              </a:rPr>
              <a:t>&gt; = 193 </a:t>
            </a:r>
            <a:r>
              <a:rPr lang="en-US" dirty="0" err="1" smtClean="0">
                <a:latin typeface="Chalkboard"/>
                <a:cs typeface="Chalkboard"/>
              </a:rPr>
              <a:t>meV</a:t>
            </a:r>
            <a:r>
              <a:rPr lang="en-US" dirty="0" smtClean="0">
                <a:latin typeface="Chalkboard"/>
                <a:cs typeface="Chalkboard"/>
              </a:rPr>
              <a:t> (max 295 </a:t>
            </a:r>
            <a:r>
              <a:rPr lang="en-US" dirty="0" err="1" smtClean="0">
                <a:latin typeface="Chalkboard"/>
                <a:cs typeface="Chalkboard"/>
              </a:rPr>
              <a:t>meV</a:t>
            </a:r>
            <a:r>
              <a:rPr lang="en-US" dirty="0">
                <a:latin typeface="Chalkboard"/>
                <a:cs typeface="Chalkboard"/>
              </a:rPr>
              <a:t> </a:t>
            </a:r>
            <a:r>
              <a:rPr lang="en-US" dirty="0" smtClean="0">
                <a:latin typeface="Chalkboard"/>
                <a:cs typeface="Chalkboard"/>
              </a:rPr>
              <a:t>from TALYS, min 147 </a:t>
            </a:r>
            <a:r>
              <a:rPr lang="en-US" dirty="0" err="1" smtClean="0">
                <a:latin typeface="Chalkboard"/>
                <a:cs typeface="Chalkboard"/>
              </a:rPr>
              <a:t>meV</a:t>
            </a:r>
            <a:r>
              <a:rPr lang="en-US" dirty="0" smtClean="0">
                <a:latin typeface="Chalkboard"/>
                <a:cs typeface="Chalkboard"/>
              </a:rPr>
              <a:t>)</a:t>
            </a:r>
            <a:r>
              <a:rPr lang="en-US" baseline="-25000" dirty="0" smtClean="0">
                <a:latin typeface="Chalkboard"/>
                <a:cs typeface="Chalkboard"/>
              </a:rPr>
              <a:t> </a:t>
            </a:r>
            <a:endParaRPr lang="en-US" baseline="-25000" dirty="0">
              <a:latin typeface="Chalkboard"/>
              <a:cs typeface="Chalkboar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703736"/>
            <a:ext cx="5352733" cy="4352467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Get neutron-resonance </a:t>
            </a:r>
            <a:r>
              <a:rPr lang="en-US" sz="2000" dirty="0" err="1" smtClean="0">
                <a:latin typeface="Chalkboard"/>
                <a:cs typeface="Chalkboard"/>
              </a:rPr>
              <a:t>spacings</a:t>
            </a:r>
            <a:r>
              <a:rPr lang="en-US" sz="2000" dirty="0" smtClean="0">
                <a:latin typeface="Chalkboard"/>
                <a:cs typeface="Chalkboard"/>
              </a:rPr>
              <a:t> from your favorite library (RIPL-3, </a:t>
            </a:r>
            <a:r>
              <a:rPr lang="en-US" sz="2000" dirty="0" err="1" smtClean="0">
                <a:latin typeface="Chalkboard"/>
                <a:cs typeface="Chalkboard"/>
              </a:rPr>
              <a:t>Mughabghab’s</a:t>
            </a:r>
            <a:r>
              <a:rPr lang="en-US" sz="2000" dirty="0" smtClean="0">
                <a:latin typeface="Chalkboard"/>
                <a:cs typeface="Chalkboard"/>
              </a:rPr>
              <a:t> atlas, … ) for the mass region or isotopic chain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Choose a model for the spin cutoff parameter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Calculate semi-experimental </a:t>
            </a:r>
            <a:r>
              <a:rPr lang="en-US" sz="2000" dirty="0" smtClean="0">
                <a:latin typeface="Symbol" charset="2"/>
                <a:cs typeface="Symbol" charset="2"/>
              </a:rPr>
              <a:t>r</a:t>
            </a:r>
            <a:r>
              <a:rPr lang="en-US" sz="2000" dirty="0" smtClean="0">
                <a:latin typeface="Chalkboard"/>
                <a:cs typeface="Chalkboard"/>
              </a:rPr>
              <a:t>(</a:t>
            </a:r>
            <a:r>
              <a:rPr lang="en-US" sz="2000" dirty="0" err="1" smtClean="0">
                <a:latin typeface="Chalkboard"/>
                <a:cs typeface="Chalkboard"/>
              </a:rPr>
              <a:t>S</a:t>
            </a:r>
            <a:r>
              <a:rPr lang="en-US" sz="2000" baseline="-25000" dirty="0" err="1" smtClean="0">
                <a:latin typeface="Chalkboard"/>
                <a:cs typeface="Chalkboard"/>
              </a:rPr>
              <a:t>n</a:t>
            </a:r>
            <a:r>
              <a:rPr lang="en-US" sz="2000" dirty="0" smtClean="0">
                <a:latin typeface="Chalkboard"/>
                <a:cs typeface="Chalkboard"/>
              </a:rPr>
              <a:t>) values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Calculate “theoretical” </a:t>
            </a:r>
            <a:r>
              <a:rPr lang="en-US" sz="2000" dirty="0">
                <a:latin typeface="Symbol" charset="2"/>
                <a:cs typeface="Symbol" charset="2"/>
              </a:rPr>
              <a:t>r</a:t>
            </a:r>
            <a:r>
              <a:rPr lang="en-US" sz="2000" dirty="0">
                <a:latin typeface="Chalkboard"/>
                <a:cs typeface="Chalkboard"/>
              </a:rPr>
              <a:t>(</a:t>
            </a:r>
            <a:r>
              <a:rPr lang="en-US" sz="2000" dirty="0" err="1">
                <a:latin typeface="Chalkboard"/>
                <a:cs typeface="Chalkboard"/>
              </a:rPr>
              <a:t>S</a:t>
            </a:r>
            <a:r>
              <a:rPr lang="en-US" sz="2000" baseline="-25000" dirty="0" err="1">
                <a:latin typeface="Chalkboard"/>
                <a:cs typeface="Chalkboard"/>
              </a:rPr>
              <a:t>n</a:t>
            </a:r>
            <a:r>
              <a:rPr lang="en-US" sz="2000" dirty="0">
                <a:latin typeface="Chalkboard"/>
                <a:cs typeface="Chalkboard"/>
              </a:rPr>
              <a:t>) </a:t>
            </a:r>
            <a:r>
              <a:rPr lang="en-US" sz="2000" dirty="0" smtClean="0">
                <a:latin typeface="Chalkboard"/>
                <a:cs typeface="Chalkboard"/>
              </a:rPr>
              <a:t>values within the model for the spin cutoff, scale with a common factor to get these values within the semi-experimental ones (if possible)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Estimate the unknown </a:t>
            </a:r>
            <a:r>
              <a:rPr lang="en-US" sz="2000" dirty="0">
                <a:latin typeface="Symbol" charset="2"/>
                <a:cs typeface="Symbol" charset="2"/>
              </a:rPr>
              <a:t>r</a:t>
            </a:r>
            <a:r>
              <a:rPr lang="en-US" sz="2000" dirty="0">
                <a:latin typeface="Chalkboard"/>
                <a:cs typeface="Chalkboard"/>
              </a:rPr>
              <a:t>(</a:t>
            </a:r>
            <a:r>
              <a:rPr lang="en-US" sz="2000" dirty="0" err="1">
                <a:latin typeface="Chalkboard"/>
                <a:cs typeface="Chalkboard"/>
              </a:rPr>
              <a:t>S</a:t>
            </a:r>
            <a:r>
              <a:rPr lang="en-US" sz="2000" baseline="-25000" dirty="0" err="1">
                <a:latin typeface="Chalkboard"/>
                <a:cs typeface="Chalkboard"/>
              </a:rPr>
              <a:t>n</a:t>
            </a:r>
            <a:r>
              <a:rPr lang="en-US" sz="2000" dirty="0">
                <a:latin typeface="Chalkboard"/>
                <a:cs typeface="Chalkboard"/>
              </a:rPr>
              <a:t>) </a:t>
            </a:r>
            <a:r>
              <a:rPr lang="en-US" sz="2000" dirty="0" smtClean="0">
                <a:latin typeface="Chalkboard"/>
                <a:cs typeface="Chalkboard"/>
              </a:rPr>
              <a:t>value by scaling the “theoretical” </a:t>
            </a:r>
            <a:r>
              <a:rPr lang="en-US" sz="2000" dirty="0">
                <a:latin typeface="Symbol" charset="2"/>
                <a:cs typeface="Symbol" charset="2"/>
              </a:rPr>
              <a:t>r</a:t>
            </a:r>
            <a:r>
              <a:rPr lang="en-US" sz="2000" dirty="0">
                <a:latin typeface="Chalkboard"/>
                <a:cs typeface="Chalkboard"/>
              </a:rPr>
              <a:t>(</a:t>
            </a:r>
            <a:r>
              <a:rPr lang="en-US" sz="2000" dirty="0" err="1">
                <a:latin typeface="Chalkboard"/>
                <a:cs typeface="Chalkboard"/>
              </a:rPr>
              <a:t>S</a:t>
            </a:r>
            <a:r>
              <a:rPr lang="en-US" sz="2000" baseline="-25000" dirty="0" err="1">
                <a:latin typeface="Chalkboard"/>
                <a:cs typeface="Chalkboard"/>
              </a:rPr>
              <a:t>n</a:t>
            </a:r>
            <a:r>
              <a:rPr lang="en-US" sz="2000" dirty="0">
                <a:latin typeface="Chalkboard"/>
                <a:cs typeface="Chalkboard"/>
              </a:rPr>
              <a:t>) </a:t>
            </a:r>
            <a:r>
              <a:rPr lang="en-US" sz="2000" dirty="0" smtClean="0">
                <a:latin typeface="Chalkboard"/>
                <a:cs typeface="Chalkboard"/>
              </a:rPr>
              <a:t>value by the same factor</a:t>
            </a:r>
            <a:endParaRPr lang="en-US" sz="2000" dirty="0">
              <a:latin typeface="Chalkboard"/>
              <a:cs typeface="Chalkboar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18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3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. Neutron-resonance parameters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pic>
        <p:nvPicPr>
          <p:cNvPr id="2" name="Picture 1" descr="syst_nld_Gg_Ge.pdf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1873"/>
          <a:stretch/>
        </p:blipFill>
        <p:spPr>
          <a:xfrm>
            <a:off x="5585060" y="1495353"/>
            <a:ext cx="3114219" cy="428167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78826" y="5701152"/>
            <a:ext cx="4352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 </a:t>
            </a:r>
            <a:r>
              <a:rPr lang="en-US" sz="1400" dirty="0" err="1" smtClean="0">
                <a:latin typeface="Chalkboard"/>
                <a:cs typeface="Chalkboard"/>
              </a:rPr>
              <a:t>Spyrou</a:t>
            </a:r>
            <a:r>
              <a:rPr lang="en-US" sz="1400" dirty="0" smtClean="0">
                <a:latin typeface="Chalkboard"/>
                <a:cs typeface="Chalkboard"/>
              </a:rPr>
              <a:t>, S.N. </a:t>
            </a:r>
            <a:r>
              <a:rPr lang="en-US" sz="1400" dirty="0" err="1" smtClean="0">
                <a:latin typeface="Chalkboard"/>
                <a:cs typeface="Chalkboard"/>
              </a:rPr>
              <a:t>Liddick</a:t>
            </a:r>
            <a:r>
              <a:rPr lang="en-US" sz="1400" dirty="0" smtClean="0">
                <a:latin typeface="Chalkboard"/>
                <a:cs typeface="Chalkboard"/>
              </a:rPr>
              <a:t>, A.C. Larsen, M. </a:t>
            </a:r>
            <a:r>
              <a:rPr lang="en-US" sz="1400" dirty="0" err="1" smtClean="0">
                <a:latin typeface="Chalkboard"/>
                <a:cs typeface="Chalkboard"/>
              </a:rPr>
              <a:t>Guttormsen</a:t>
            </a:r>
            <a:r>
              <a:rPr lang="en-US" sz="1400" dirty="0" smtClean="0">
                <a:latin typeface="Chalkboard"/>
                <a:cs typeface="Chalkboard"/>
              </a:rPr>
              <a:t> </a:t>
            </a:r>
          </a:p>
          <a:p>
            <a:r>
              <a:rPr lang="en-US" sz="1400" dirty="0" smtClean="0">
                <a:latin typeface="Chalkboard"/>
                <a:cs typeface="Chalkboard"/>
              </a:rPr>
              <a:t>et al., Phys. Rev. </a:t>
            </a:r>
            <a:r>
              <a:rPr lang="en-US" sz="1400" dirty="0" err="1" smtClean="0">
                <a:latin typeface="Chalkboard"/>
                <a:cs typeface="Chalkboard"/>
              </a:rPr>
              <a:t>Lett</a:t>
            </a:r>
            <a:r>
              <a:rPr lang="en-US" sz="1400" dirty="0" smtClean="0">
                <a:latin typeface="Chalkboard"/>
                <a:cs typeface="Chalkboard"/>
              </a:rPr>
              <a:t>. </a:t>
            </a:r>
            <a:r>
              <a:rPr lang="en-US" sz="1400" b="1" dirty="0" smtClean="0">
                <a:latin typeface="Chalkboard"/>
                <a:cs typeface="Chalkboard"/>
              </a:rPr>
              <a:t>113</a:t>
            </a:r>
            <a:r>
              <a:rPr lang="en-US" sz="1400" dirty="0" smtClean="0">
                <a:latin typeface="Chalkboard"/>
                <a:cs typeface="Chalkboard"/>
              </a:rPr>
              <a:t>, 232502 (2014)]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32327" y="1242071"/>
            <a:ext cx="1465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Strategy: </a:t>
            </a:r>
            <a:endParaRPr lang="en-US" sz="24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888966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229600" cy="282981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From detailed balance: </a:t>
            </a:r>
            <a:r>
              <a:rPr lang="en-US" sz="2400" dirty="0" err="1" smtClean="0">
                <a:latin typeface="Chalkboard"/>
                <a:cs typeface="Chalkboard"/>
              </a:rPr>
              <a:t>f</a:t>
            </a:r>
            <a:r>
              <a:rPr lang="en-US" sz="2400" baseline="-25000" dirty="0" err="1" smtClean="0">
                <a:latin typeface="Chalkboard"/>
                <a:cs typeface="Chalkboard"/>
              </a:rPr>
              <a:t>up</a:t>
            </a:r>
            <a:r>
              <a:rPr lang="en-US" sz="2400" dirty="0" smtClean="0">
                <a:latin typeface="Chalkboard"/>
                <a:cs typeface="Chalkboard"/>
              </a:rPr>
              <a:t> = </a:t>
            </a:r>
            <a:r>
              <a:rPr lang="en-US" sz="2400" dirty="0" err="1" smtClean="0">
                <a:latin typeface="Chalkboard"/>
                <a:cs typeface="Chalkboard"/>
              </a:rPr>
              <a:t>f</a:t>
            </a:r>
            <a:r>
              <a:rPr lang="en-US" sz="2400" baseline="-25000" dirty="0" err="1" smtClean="0">
                <a:latin typeface="Chalkboard"/>
                <a:cs typeface="Chalkboard"/>
              </a:rPr>
              <a:t>down</a:t>
            </a:r>
            <a:endParaRPr lang="en-US" sz="2400" baseline="-25000" dirty="0">
              <a:latin typeface="Chalkboard"/>
              <a:cs typeface="Chalkboar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19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4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. GDR data as a constraint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pic>
        <p:nvPicPr>
          <p:cNvPr id="2" name="Picture 1" descr="Sn117_alldata.eps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6921" r="7730"/>
          <a:stretch/>
        </p:blipFill>
        <p:spPr>
          <a:xfrm>
            <a:off x="0" y="2630277"/>
            <a:ext cx="4760462" cy="3879037"/>
          </a:xfrm>
          <a:prstGeom prst="rect">
            <a:avLst/>
          </a:prstGeom>
        </p:spPr>
      </p:pic>
      <p:pic>
        <p:nvPicPr>
          <p:cNvPr id="6" name="Picture 5" descr="strengthallnorm_76Ge.pdf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337" t="7530"/>
          <a:stretch/>
        </p:blipFill>
        <p:spPr>
          <a:xfrm rot="5400000">
            <a:off x="5212963" y="2184222"/>
            <a:ext cx="3478534" cy="4383538"/>
          </a:xfrm>
          <a:prstGeom prst="rect">
            <a:avLst/>
          </a:prstGeom>
        </p:spPr>
      </p:pic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2533820"/>
              </p:ext>
            </p:extLst>
          </p:nvPr>
        </p:nvGraphicFramePr>
        <p:xfrm>
          <a:off x="682494" y="1707939"/>
          <a:ext cx="3268662" cy="922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" name="Equation" r:id="rId5" imgW="1625600" imgH="457200" progId="Equation.3">
                  <p:embed/>
                </p:oleObj>
              </mc:Choice>
              <mc:Fallback>
                <p:oleObj name="Equation" r:id="rId5" imgW="1625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82494" y="1707939"/>
                        <a:ext cx="3268662" cy="922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791795" y="6094740"/>
            <a:ext cx="4352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 </a:t>
            </a:r>
            <a:r>
              <a:rPr lang="en-US" sz="1400" dirty="0" err="1" smtClean="0">
                <a:latin typeface="Chalkboard"/>
                <a:cs typeface="Chalkboard"/>
              </a:rPr>
              <a:t>Spyrou</a:t>
            </a:r>
            <a:r>
              <a:rPr lang="en-US" sz="1400" dirty="0" smtClean="0">
                <a:latin typeface="Chalkboard"/>
                <a:cs typeface="Chalkboard"/>
              </a:rPr>
              <a:t>, S.N. </a:t>
            </a:r>
            <a:r>
              <a:rPr lang="en-US" sz="1400" dirty="0" err="1" smtClean="0">
                <a:latin typeface="Chalkboard"/>
                <a:cs typeface="Chalkboard"/>
              </a:rPr>
              <a:t>Liddick</a:t>
            </a:r>
            <a:r>
              <a:rPr lang="en-US" sz="1400" dirty="0" smtClean="0">
                <a:latin typeface="Chalkboard"/>
                <a:cs typeface="Chalkboard"/>
              </a:rPr>
              <a:t>, A.C. Larsen, M. </a:t>
            </a:r>
            <a:r>
              <a:rPr lang="en-US" sz="1400" dirty="0" err="1" smtClean="0">
                <a:latin typeface="Chalkboard"/>
                <a:cs typeface="Chalkboard"/>
              </a:rPr>
              <a:t>Guttormsen</a:t>
            </a:r>
            <a:r>
              <a:rPr lang="en-US" sz="1400" dirty="0" smtClean="0">
                <a:latin typeface="Chalkboard"/>
                <a:cs typeface="Chalkboard"/>
              </a:rPr>
              <a:t> </a:t>
            </a:r>
          </a:p>
          <a:p>
            <a:r>
              <a:rPr lang="en-US" sz="1400" dirty="0" smtClean="0">
                <a:latin typeface="Chalkboard"/>
                <a:cs typeface="Chalkboard"/>
              </a:rPr>
              <a:t>et al., Phys. Rev. </a:t>
            </a:r>
            <a:r>
              <a:rPr lang="en-US" sz="1400" dirty="0" err="1" smtClean="0">
                <a:latin typeface="Chalkboard"/>
                <a:cs typeface="Chalkboard"/>
              </a:rPr>
              <a:t>Lett</a:t>
            </a:r>
            <a:r>
              <a:rPr lang="en-US" sz="1400" dirty="0" smtClean="0">
                <a:latin typeface="Chalkboard"/>
                <a:cs typeface="Chalkboard"/>
              </a:rPr>
              <a:t>. </a:t>
            </a:r>
            <a:r>
              <a:rPr lang="en-US" sz="1400" b="1" dirty="0" smtClean="0">
                <a:latin typeface="Chalkboard"/>
                <a:cs typeface="Chalkboard"/>
              </a:rPr>
              <a:t>113</a:t>
            </a:r>
            <a:r>
              <a:rPr lang="en-US" sz="1400" dirty="0" smtClean="0">
                <a:latin typeface="Chalkboard"/>
                <a:cs typeface="Chalkboard"/>
              </a:rPr>
              <a:t>, 232502 (2014)]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77094" y="1623921"/>
            <a:ext cx="7684923" cy="5107491"/>
            <a:chOff x="232327" y="1579518"/>
            <a:chExt cx="7684923" cy="5107491"/>
          </a:xfrm>
        </p:grpSpPr>
        <p:pic>
          <p:nvPicPr>
            <p:cNvPr id="7" name="Picture 6" descr="Screen Shot 2015-12-01 at 21.12.59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2327" y="1707939"/>
              <a:ext cx="6973815" cy="497907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448813" y="1579518"/>
              <a:ext cx="6468437" cy="646331"/>
            </a:xfrm>
            <a:prstGeom prst="rect">
              <a:avLst/>
            </a:prstGeom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halkboard"/>
                  <a:cs typeface="Chalkboard"/>
                </a:rPr>
                <a:t>Dirk Martin, TU Darmstadt (talk @ the Oslo workshop 2013)</a:t>
              </a:r>
            </a:p>
            <a:p>
              <a:r>
                <a:rPr lang="en-US" dirty="0" smtClean="0">
                  <a:latin typeface="Chalkboard"/>
                  <a:cs typeface="Chalkboard"/>
                </a:rPr>
                <a:t> – confirmed by Prof. Peter von Neumann-</a:t>
              </a:r>
              <a:r>
                <a:rPr lang="en-US" dirty="0" err="1" smtClean="0">
                  <a:latin typeface="Chalkboard"/>
                  <a:cs typeface="Chalkboard"/>
                </a:rPr>
                <a:t>Cosel</a:t>
              </a:r>
              <a:r>
                <a:rPr lang="en-US" dirty="0" smtClean="0">
                  <a:latin typeface="Chalkboard"/>
                  <a:cs typeface="Chalkboard"/>
                </a:rPr>
                <a:t>, Oct 2015 </a:t>
              </a:r>
              <a:endParaRPr lang="en-US" dirty="0">
                <a:latin typeface="Chalkboard"/>
                <a:cs typeface="Chalkboar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2075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Chalkboard"/>
                <a:cs typeface="Chalkboard"/>
              </a:rPr>
              <a:t>Systematic uncertainties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Chalkboard"/>
                <a:cs typeface="Chalkboard"/>
              </a:rPr>
              <a:t>Lower/upper limits – spin distribution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Chalkboard"/>
                <a:cs typeface="Chalkboard"/>
              </a:rPr>
              <a:t>Neutron resonance parameters - systematics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Chalkboard"/>
                <a:cs typeface="Chalkboard"/>
              </a:rPr>
              <a:t>Giant Dipole Resonance data as a constraint?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Outline – part 1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53831" y="5987018"/>
            <a:ext cx="695089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 smtClean="0">
                <a:latin typeface="Chalkboard"/>
                <a:cs typeface="Chalkboard"/>
              </a:rPr>
              <a:t>Github</a:t>
            </a:r>
            <a:r>
              <a:rPr lang="en-US" dirty="0">
                <a:latin typeface="Chalkboard"/>
                <a:cs typeface="Chalkboard"/>
              </a:rPr>
              <a:t>: https://</a:t>
            </a:r>
            <a:r>
              <a:rPr lang="en-US" dirty="0" err="1">
                <a:latin typeface="Chalkboard"/>
                <a:cs typeface="Chalkboard"/>
              </a:rPr>
              <a:t>github.com</a:t>
            </a:r>
            <a:r>
              <a:rPr lang="en-US" dirty="0">
                <a:latin typeface="Chalkboard"/>
                <a:cs typeface="Chalkboard"/>
              </a:rPr>
              <a:t>/</a:t>
            </a:r>
            <a:r>
              <a:rPr lang="en-US" dirty="0" err="1">
                <a:latin typeface="Chalkboard"/>
                <a:cs typeface="Chalkboard"/>
              </a:rPr>
              <a:t>oslocyclotronlab</a:t>
            </a:r>
            <a:r>
              <a:rPr lang="en-US" dirty="0">
                <a:latin typeface="Chalkboard"/>
                <a:cs typeface="Chalkboard"/>
              </a:rPr>
              <a:t>/MSU_workshop_2015</a:t>
            </a:r>
          </a:p>
        </p:txBody>
      </p:sp>
    </p:spTree>
    <p:extLst>
      <p:ext uri="{BB962C8B-B14F-4D97-AF65-F5344CB8AC3E}">
        <p14:creationId xmlns:p14="http://schemas.microsoft.com/office/powerpoint/2010/main" val="3379563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Chalkboard"/>
                <a:cs typeface="Chalkboard"/>
              </a:rPr>
              <a:t>A very short intro to TALYS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Chalkboard"/>
                <a:cs typeface="Chalkboard"/>
              </a:rPr>
              <a:t>Calculations with default models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latin typeface="Chalkboard"/>
                <a:cs typeface="Chalkboard"/>
              </a:rPr>
              <a:t>Experiment-guided input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20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Outline – part 2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53831" y="5987018"/>
            <a:ext cx="6950896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 smtClean="0">
                <a:latin typeface="Chalkboard"/>
                <a:cs typeface="Chalkboard"/>
              </a:rPr>
              <a:t>Github</a:t>
            </a:r>
            <a:r>
              <a:rPr lang="en-US" dirty="0">
                <a:latin typeface="Chalkboard"/>
                <a:cs typeface="Chalkboard"/>
              </a:rPr>
              <a:t>: https://</a:t>
            </a:r>
            <a:r>
              <a:rPr lang="en-US" dirty="0" err="1">
                <a:latin typeface="Chalkboard"/>
                <a:cs typeface="Chalkboard"/>
              </a:rPr>
              <a:t>github.com</a:t>
            </a:r>
            <a:r>
              <a:rPr lang="en-US" dirty="0">
                <a:latin typeface="Chalkboard"/>
                <a:cs typeface="Chalkboard"/>
              </a:rPr>
              <a:t>/</a:t>
            </a:r>
            <a:r>
              <a:rPr lang="en-US" dirty="0" err="1">
                <a:latin typeface="Chalkboard"/>
                <a:cs typeface="Chalkboard"/>
              </a:rPr>
              <a:t>oslocyclotronlab</a:t>
            </a:r>
            <a:r>
              <a:rPr lang="en-US" dirty="0">
                <a:latin typeface="Chalkboard"/>
                <a:cs typeface="Chalkboard"/>
              </a:rPr>
              <a:t>/MSU_workshop_2015</a:t>
            </a:r>
          </a:p>
        </p:txBody>
      </p:sp>
    </p:spTree>
    <p:extLst>
      <p:ext uri="{BB962C8B-B14F-4D97-AF65-F5344CB8AC3E}">
        <p14:creationId xmlns:p14="http://schemas.microsoft.com/office/powerpoint/2010/main" val="3058375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TALYS – a nuclear reaction code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2327" y="1308511"/>
            <a:ext cx="2210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halkboard"/>
                <a:cs typeface="Chalkboard"/>
                <a:hlinkClick r:id="rId2"/>
              </a:rPr>
              <a:t>http://</a:t>
            </a:r>
            <a:r>
              <a:rPr lang="en-US" dirty="0" smtClean="0">
                <a:latin typeface="Chalkboard"/>
                <a:cs typeface="Chalkboard"/>
                <a:hlinkClick r:id="rId2"/>
              </a:rPr>
              <a:t>www.talys.eu</a:t>
            </a:r>
            <a:endParaRPr lang="en-US" dirty="0" smtClean="0">
              <a:latin typeface="Chalkboard"/>
              <a:cs typeface="Chalkboard"/>
            </a:endParaRPr>
          </a:p>
          <a:p>
            <a:endParaRPr lang="en-US" dirty="0">
              <a:latin typeface="Chalkboard"/>
              <a:cs typeface="Chalkboar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2327" y="1783615"/>
            <a:ext cx="82064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Chalkboard"/>
                <a:cs typeface="Chalkboard"/>
              </a:rPr>
              <a:t>A. J. </a:t>
            </a:r>
            <a:r>
              <a:rPr lang="en-US" sz="1400" dirty="0" err="1">
                <a:latin typeface="Chalkboard"/>
                <a:cs typeface="Chalkboard"/>
              </a:rPr>
              <a:t>Koning</a:t>
            </a:r>
            <a:r>
              <a:rPr lang="en-US" sz="1400" dirty="0">
                <a:latin typeface="Chalkboard"/>
                <a:cs typeface="Chalkboard"/>
              </a:rPr>
              <a:t>, S. </a:t>
            </a:r>
            <a:r>
              <a:rPr lang="en-US" sz="1400" dirty="0" err="1">
                <a:latin typeface="Chalkboard"/>
                <a:cs typeface="Chalkboard"/>
              </a:rPr>
              <a:t>Hilaire</a:t>
            </a:r>
            <a:r>
              <a:rPr lang="en-US" sz="1400" dirty="0">
                <a:latin typeface="Chalkboard"/>
                <a:cs typeface="Chalkboard"/>
              </a:rPr>
              <a:t> and M. C. </a:t>
            </a:r>
            <a:r>
              <a:rPr lang="en-US" sz="1400" dirty="0" err="1">
                <a:latin typeface="Chalkboard"/>
                <a:cs typeface="Chalkboard"/>
              </a:rPr>
              <a:t>Duijvestijn</a:t>
            </a:r>
            <a:r>
              <a:rPr lang="en-US" sz="1400" dirty="0">
                <a:latin typeface="Chalkboard"/>
                <a:cs typeface="Chalkboard"/>
              </a:rPr>
              <a:t>, ”TALYS-1.6”, </a:t>
            </a:r>
          </a:p>
          <a:p>
            <a:r>
              <a:rPr lang="en-US" sz="1400" dirty="0">
                <a:latin typeface="Chalkboard"/>
                <a:cs typeface="Chalkboard"/>
              </a:rPr>
              <a:t>Proceedings of the International Conference on Nuclear Data for Science and Technology</a:t>
            </a:r>
            <a:r>
              <a:rPr lang="en-US" sz="1400" dirty="0" smtClean="0">
                <a:latin typeface="Chalkboard"/>
                <a:cs typeface="Chalkboard"/>
              </a:rPr>
              <a:t>,</a:t>
            </a:r>
          </a:p>
          <a:p>
            <a:r>
              <a:rPr lang="en-US" sz="1400" dirty="0" smtClean="0">
                <a:latin typeface="Chalkboard"/>
                <a:cs typeface="Chalkboard"/>
              </a:rPr>
              <a:t> </a:t>
            </a:r>
            <a:r>
              <a:rPr lang="en-US" sz="1400" dirty="0">
                <a:latin typeface="Chalkboard"/>
                <a:cs typeface="Chalkboard"/>
              </a:rPr>
              <a:t>April 22-27, 2007, Nice, France, editors O. </a:t>
            </a:r>
            <a:r>
              <a:rPr lang="en-US" sz="1400" dirty="0" err="1">
                <a:latin typeface="Chalkboard"/>
                <a:cs typeface="Chalkboard"/>
              </a:rPr>
              <a:t>Bersillon</a:t>
            </a:r>
            <a:r>
              <a:rPr lang="en-US" sz="1400" dirty="0">
                <a:latin typeface="Chalkboard"/>
                <a:cs typeface="Chalkboard"/>
              </a:rPr>
              <a:t>, F. </a:t>
            </a:r>
            <a:r>
              <a:rPr lang="en-US" sz="1400" dirty="0" err="1">
                <a:latin typeface="Chalkboard"/>
                <a:cs typeface="Chalkboard"/>
              </a:rPr>
              <a:t>Gunsing</a:t>
            </a:r>
            <a:r>
              <a:rPr lang="en-US" sz="1400" dirty="0">
                <a:latin typeface="Chalkboard"/>
                <a:cs typeface="Chalkboard"/>
              </a:rPr>
              <a:t>, E. </a:t>
            </a:r>
            <a:r>
              <a:rPr lang="en-US" sz="1400" dirty="0" err="1">
                <a:latin typeface="Chalkboard"/>
                <a:cs typeface="Chalkboard"/>
              </a:rPr>
              <a:t>Bauge</a:t>
            </a:r>
            <a:r>
              <a:rPr lang="en-US" sz="1400" dirty="0">
                <a:latin typeface="Chalkboard"/>
                <a:cs typeface="Chalkboard"/>
              </a:rPr>
              <a:t>, R. </a:t>
            </a:r>
            <a:r>
              <a:rPr lang="en-US" sz="1400" dirty="0" err="1">
                <a:latin typeface="Chalkboard"/>
                <a:cs typeface="Chalkboard"/>
              </a:rPr>
              <a:t>Jacqmin</a:t>
            </a:r>
            <a:r>
              <a:rPr lang="en-US" sz="1400" dirty="0">
                <a:latin typeface="Chalkboard"/>
                <a:cs typeface="Chalkboard"/>
              </a:rPr>
              <a:t>, and S. </a:t>
            </a:r>
            <a:r>
              <a:rPr lang="en-US" sz="1400" dirty="0" err="1">
                <a:latin typeface="Chalkboard"/>
                <a:cs typeface="Chalkboard"/>
              </a:rPr>
              <a:t>Leray</a:t>
            </a:r>
            <a:r>
              <a:rPr lang="en-US" sz="1400" dirty="0">
                <a:latin typeface="Chalkboard"/>
                <a:cs typeface="Chalkboard"/>
              </a:rPr>
              <a:t>, </a:t>
            </a:r>
            <a:endParaRPr lang="en-US" sz="1400" dirty="0" smtClean="0">
              <a:latin typeface="Chalkboard"/>
              <a:cs typeface="Chalkboard"/>
            </a:endParaRPr>
          </a:p>
          <a:p>
            <a:r>
              <a:rPr lang="en-US" sz="1400" dirty="0" smtClean="0">
                <a:latin typeface="Chalkboard"/>
                <a:cs typeface="Chalkboard"/>
              </a:rPr>
              <a:t>EDP </a:t>
            </a:r>
            <a:r>
              <a:rPr lang="en-US" sz="1400" dirty="0">
                <a:latin typeface="Chalkboard"/>
                <a:cs typeface="Chalkboard"/>
              </a:rPr>
              <a:t>Sciences, 2008, p. 211-</a:t>
            </a:r>
            <a:r>
              <a:rPr lang="en-US" sz="1400" dirty="0" smtClean="0">
                <a:latin typeface="Chalkboard"/>
                <a:cs typeface="Chalkboard"/>
              </a:rPr>
              <a:t>214; </a:t>
            </a:r>
            <a:r>
              <a:rPr lang="en-US" sz="1400" dirty="0">
                <a:latin typeface="Chalkboard"/>
                <a:cs typeface="Chalkboard"/>
              </a:rPr>
              <a:t>A. J. </a:t>
            </a:r>
            <a:r>
              <a:rPr lang="en-US" sz="1400" dirty="0" err="1">
                <a:latin typeface="Chalkboard"/>
                <a:cs typeface="Chalkboard"/>
              </a:rPr>
              <a:t>Koning</a:t>
            </a:r>
            <a:r>
              <a:rPr lang="en-US" sz="1400" dirty="0">
                <a:latin typeface="Chalkboard"/>
                <a:cs typeface="Chalkboard"/>
              </a:rPr>
              <a:t> and D. </a:t>
            </a:r>
            <a:r>
              <a:rPr lang="en-US" sz="1400" dirty="0" err="1">
                <a:latin typeface="Chalkboard"/>
                <a:cs typeface="Chalkboard"/>
              </a:rPr>
              <a:t>Rochman</a:t>
            </a:r>
            <a:r>
              <a:rPr lang="en-US" sz="1400" dirty="0">
                <a:latin typeface="Chalkboard"/>
                <a:cs typeface="Chalkboard"/>
              </a:rPr>
              <a:t>, Nuclear Data Sheets 113, 2841 (2012). </a:t>
            </a:r>
          </a:p>
        </p:txBody>
      </p:sp>
      <p:pic>
        <p:nvPicPr>
          <p:cNvPr id="8" name="Picture 7" descr="Screen Shot 2015-12-01 at 21.26.5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0401" y="2837604"/>
            <a:ext cx="7863198" cy="36013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97072" y="1310687"/>
            <a:ext cx="1101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Fortran… </a:t>
            </a:r>
            <a:endParaRPr lang="en-US" dirty="0">
              <a:latin typeface="Chalkboard"/>
              <a:cs typeface="Chalkboard"/>
            </a:endParaRPr>
          </a:p>
        </p:txBody>
      </p:sp>
      <p:pic>
        <p:nvPicPr>
          <p:cNvPr id="2" name="Picture 1" descr="Screen Shot 2015-12-02 at 21.36.2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327" y="2137035"/>
            <a:ext cx="3437779" cy="445304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 descr="Screen Shot 2015-12-02 at 21.36.4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82426" y="3331776"/>
            <a:ext cx="5634937" cy="263332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3604507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22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TALYS – input file, 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75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Ge(</a:t>
            </a:r>
            <a:r>
              <a:rPr lang="en-US" sz="3600" b="1" dirty="0" err="1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n,</a:t>
            </a:r>
            <a:r>
              <a:rPr lang="en-US" sz="3600" b="1" dirty="0" err="1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Symbol" charset="2"/>
                <a:cs typeface="Symbol" charset="2"/>
              </a:rPr>
              <a:t>g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)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76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pic>
        <p:nvPicPr>
          <p:cNvPr id="3" name="Picture 2" descr="Screen Shot 2015-12-02 at 18.42.2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2034" y="1495353"/>
            <a:ext cx="6479932" cy="4867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97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23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TALYS – run input file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pic>
        <p:nvPicPr>
          <p:cNvPr id="3" name="Picture 2" descr="Screen Shot 2015-12-02 at 18.45.1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090" y="1855934"/>
            <a:ext cx="8363710" cy="251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787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24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TALYS default models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pic>
        <p:nvPicPr>
          <p:cNvPr id="3" name="Picture 2" descr="Screen Shot 2015-12-01 at 21.58.4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499" y="1159085"/>
            <a:ext cx="8140700" cy="467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1494" y="6033184"/>
            <a:ext cx="7221012" cy="64633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(</a:t>
            </a:r>
            <a:r>
              <a:rPr lang="en-US" dirty="0" err="1" smtClean="0">
                <a:latin typeface="Chalkboard"/>
                <a:cs typeface="Chalkboard"/>
              </a:rPr>
              <a:t>n,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dirty="0" smtClean="0">
                <a:latin typeface="Chalkboard"/>
                <a:cs typeface="Chalkboard"/>
              </a:rPr>
              <a:t>) cross section in the output file </a:t>
            </a:r>
            <a:r>
              <a:rPr lang="en-US" b="1" dirty="0" smtClean="0">
                <a:latin typeface="Chalkboard"/>
                <a:cs typeface="Chalkboard"/>
              </a:rPr>
              <a:t>rp032076.tot</a:t>
            </a:r>
            <a:r>
              <a:rPr lang="en-US" dirty="0" smtClean="0">
                <a:latin typeface="Chalkboard"/>
                <a:cs typeface="Chalkboard"/>
              </a:rPr>
              <a:t>, (</a:t>
            </a:r>
            <a:r>
              <a:rPr lang="en-US" dirty="0" err="1" smtClean="0">
                <a:latin typeface="Chalkboard"/>
                <a:cs typeface="Chalkboard"/>
              </a:rPr>
              <a:t>n,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dirty="0" smtClean="0">
                <a:latin typeface="Chalkboard"/>
                <a:cs typeface="Chalkboard"/>
              </a:rPr>
              <a:t>) reaction rate (after running with ‘</a:t>
            </a:r>
            <a:r>
              <a:rPr lang="en-US" dirty="0" err="1" smtClean="0">
                <a:latin typeface="Chalkboard"/>
                <a:cs typeface="Chalkboard"/>
              </a:rPr>
              <a:t>astro</a:t>
            </a:r>
            <a:r>
              <a:rPr lang="en-US" dirty="0" smtClean="0">
                <a:latin typeface="Chalkboard"/>
                <a:cs typeface="Chalkboard"/>
              </a:rPr>
              <a:t> y’) in </a:t>
            </a:r>
            <a:r>
              <a:rPr lang="en-US" b="1" dirty="0" err="1" smtClean="0">
                <a:latin typeface="Chalkboard"/>
                <a:cs typeface="Chalkboard"/>
              </a:rPr>
              <a:t>astrorate.g</a:t>
            </a:r>
            <a:r>
              <a:rPr lang="en-US" dirty="0" smtClean="0">
                <a:latin typeface="Chalkboard"/>
                <a:cs typeface="Chalkboard"/>
              </a:rPr>
              <a:t> </a:t>
            </a:r>
            <a:endParaRPr lang="en-US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267694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25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Experiment-guided input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2327" y="3508441"/>
            <a:ext cx="7519362" cy="230832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Chalkboard"/>
                <a:cs typeface="Chalkboard"/>
              </a:rPr>
              <a:t>-&gt; Code </a:t>
            </a:r>
            <a:r>
              <a:rPr lang="en-US" b="1" dirty="0">
                <a:latin typeface="Chalkboard"/>
                <a:cs typeface="Chalkboard"/>
              </a:rPr>
              <a:t>ct_nld_talysform_76Ge.cpp </a:t>
            </a:r>
            <a:r>
              <a:rPr lang="en-US" dirty="0">
                <a:latin typeface="Chalkboard"/>
                <a:cs typeface="Chalkboard"/>
              </a:rPr>
              <a:t>to make the NLD in tabular format (as in ‘</a:t>
            </a:r>
            <a:r>
              <a:rPr lang="en-US" dirty="0" err="1">
                <a:latin typeface="Chalkboard"/>
                <a:cs typeface="Chalkboard"/>
              </a:rPr>
              <a:t>ldmodel</a:t>
            </a:r>
            <a:r>
              <a:rPr lang="en-US" dirty="0">
                <a:latin typeface="Chalkboard"/>
                <a:cs typeface="Chalkboard"/>
              </a:rPr>
              <a:t> 4’)</a:t>
            </a:r>
          </a:p>
          <a:p>
            <a:endParaRPr lang="en-US" b="1" dirty="0">
              <a:latin typeface="Chalkboard"/>
              <a:cs typeface="Chalkboard"/>
            </a:endParaRPr>
          </a:p>
          <a:p>
            <a:r>
              <a:rPr lang="en-US" dirty="0">
                <a:latin typeface="Chalkboard"/>
                <a:cs typeface="Chalkboard"/>
              </a:rPr>
              <a:t>-&gt; Change GDR parameters and/or add pygmy/scissors </a:t>
            </a:r>
            <a:r>
              <a:rPr lang="en-US" dirty="0" smtClean="0">
                <a:latin typeface="Chalkboard"/>
                <a:cs typeface="Chalkboard"/>
              </a:rPr>
              <a:t>resonances in </a:t>
            </a:r>
            <a:r>
              <a:rPr lang="en-US" dirty="0">
                <a:latin typeface="Chalkboard"/>
                <a:cs typeface="Chalkboard"/>
              </a:rPr>
              <a:t>the input file</a:t>
            </a:r>
          </a:p>
          <a:p>
            <a:endParaRPr lang="en-US" dirty="0">
              <a:latin typeface="Chalkboard"/>
              <a:cs typeface="Chalkboard"/>
            </a:endParaRPr>
          </a:p>
          <a:p>
            <a:r>
              <a:rPr lang="en-US" dirty="0">
                <a:latin typeface="Chalkboard"/>
                <a:cs typeface="Chalkboard"/>
              </a:rPr>
              <a:t>-&gt; Make a proper </a:t>
            </a:r>
            <a:r>
              <a:rPr lang="en-US" dirty="0" err="1">
                <a:latin typeface="Symbol" charset="2"/>
                <a:cs typeface="Symbol" charset="2"/>
              </a:rPr>
              <a:t>g</a:t>
            </a:r>
            <a:r>
              <a:rPr lang="en-US" dirty="0" err="1">
                <a:latin typeface="Chalkboard"/>
                <a:cs typeface="Chalkboard"/>
              </a:rPr>
              <a:t>SF</a:t>
            </a:r>
            <a:r>
              <a:rPr lang="en-US" dirty="0">
                <a:latin typeface="Chalkboard"/>
                <a:cs typeface="Chalkboard"/>
              </a:rPr>
              <a:t> </a:t>
            </a:r>
            <a:r>
              <a:rPr lang="en-US" dirty="0" smtClean="0">
                <a:latin typeface="Chalkboard"/>
                <a:cs typeface="Chalkboard"/>
              </a:rPr>
              <a:t>model (e.g. including the </a:t>
            </a:r>
            <a:r>
              <a:rPr lang="en-US" dirty="0" err="1" smtClean="0">
                <a:latin typeface="Chalkboard"/>
                <a:cs typeface="Chalkboard"/>
              </a:rPr>
              <a:t>upbend</a:t>
            </a:r>
            <a:r>
              <a:rPr lang="en-US" dirty="0" smtClean="0">
                <a:latin typeface="Chalkboard"/>
                <a:cs typeface="Chalkboard"/>
              </a:rPr>
              <a:t>) in </a:t>
            </a:r>
            <a:r>
              <a:rPr lang="en-US" b="1" dirty="0" err="1" smtClean="0">
                <a:latin typeface="Chalkboard"/>
                <a:cs typeface="Chalkboard"/>
              </a:rPr>
              <a:t>fstrength.f</a:t>
            </a:r>
            <a:r>
              <a:rPr lang="en-US" dirty="0" smtClean="0">
                <a:latin typeface="Chalkboard"/>
                <a:cs typeface="Chalkboard"/>
              </a:rPr>
              <a:t> (TALYS subroutine) </a:t>
            </a:r>
            <a:endParaRPr lang="en-US" dirty="0"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27" y="1495353"/>
            <a:ext cx="856768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See also the example for yttrium in </a:t>
            </a:r>
            <a:r>
              <a:rPr lang="en-US" b="1" dirty="0" err="1" smtClean="0">
                <a:latin typeface="Chalkboard"/>
                <a:cs typeface="Chalkboard"/>
              </a:rPr>
              <a:t>talys_Oslo_guided_input.pdf</a:t>
            </a:r>
            <a:endParaRPr lang="en-US" b="1" dirty="0" smtClean="0">
              <a:latin typeface="Chalkboard"/>
              <a:cs typeface="Chalkboard"/>
            </a:endParaRPr>
          </a:p>
          <a:p>
            <a:endParaRPr lang="en-US" b="1" dirty="0">
              <a:latin typeface="Chalkboard"/>
              <a:cs typeface="Chalkboard"/>
            </a:endParaRPr>
          </a:p>
          <a:p>
            <a:r>
              <a:rPr lang="en-US" dirty="0" smtClean="0">
                <a:latin typeface="Chalkboard"/>
                <a:cs typeface="Chalkboard"/>
              </a:rPr>
              <a:t>We want: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Chalkboard"/>
                <a:cs typeface="Chalkboard"/>
              </a:rPr>
              <a:t>Level density compatible with data – D</a:t>
            </a:r>
            <a:r>
              <a:rPr lang="en-US" baseline="-25000" dirty="0" smtClean="0">
                <a:latin typeface="Chalkboard"/>
                <a:cs typeface="Chalkboard"/>
              </a:rPr>
              <a:t>0</a:t>
            </a:r>
            <a:r>
              <a:rPr lang="en-US" dirty="0" smtClean="0">
                <a:latin typeface="Chalkboard"/>
                <a:cs typeface="Chalkboard"/>
              </a:rPr>
              <a:t>, shape of exp. NLD</a:t>
            </a:r>
          </a:p>
          <a:p>
            <a:pPr marL="342900" indent="-342900">
              <a:buAutoNum type="arabicPeriod"/>
            </a:pPr>
            <a:r>
              <a:rPr lang="en-US" dirty="0" smtClean="0">
                <a:latin typeface="Chalkboard"/>
                <a:cs typeface="Chalkboard"/>
              </a:rPr>
              <a:t>Gamma strength function also compatible with data - &lt;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baseline="-25000" dirty="0" err="1" smtClean="0">
                <a:latin typeface="Symbol" charset="2"/>
                <a:cs typeface="Symbol" charset="2"/>
              </a:rPr>
              <a:t>g</a:t>
            </a:r>
            <a:r>
              <a:rPr lang="en-US" dirty="0" smtClean="0">
                <a:latin typeface="Chalkboard"/>
                <a:cs typeface="Chalkboard"/>
              </a:rPr>
              <a:t>&gt;, shape of exp. 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dirty="0" err="1" smtClean="0">
                <a:latin typeface="Chalkboard"/>
                <a:cs typeface="Chalkboard"/>
              </a:rPr>
              <a:t>SF</a:t>
            </a:r>
            <a:endParaRPr lang="en-US" dirty="0" smtClean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273106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26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Exp.-guided input, 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76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 details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2327" y="2026951"/>
            <a:ext cx="7221012" cy="64633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Chalkboard"/>
                <a:cs typeface="Chalkboard"/>
              </a:rPr>
              <a:t>-&gt; Code </a:t>
            </a:r>
            <a:r>
              <a:rPr lang="en-US" b="1" dirty="0">
                <a:latin typeface="Chalkboard"/>
                <a:cs typeface="Chalkboard"/>
              </a:rPr>
              <a:t>ct_nld_talysform_76Ge.cpp </a:t>
            </a:r>
            <a:r>
              <a:rPr lang="en-US" dirty="0">
                <a:latin typeface="Chalkboard"/>
                <a:cs typeface="Chalkboard"/>
              </a:rPr>
              <a:t>to make the NLD in tabular format (as in ‘</a:t>
            </a:r>
            <a:r>
              <a:rPr lang="en-US" dirty="0" err="1">
                <a:latin typeface="Chalkboard"/>
                <a:cs typeface="Chalkboard"/>
              </a:rPr>
              <a:t>ldmodel</a:t>
            </a:r>
            <a:r>
              <a:rPr lang="en-US" dirty="0">
                <a:latin typeface="Chalkboard"/>
                <a:cs typeface="Chalkboard"/>
              </a:rPr>
              <a:t> 4’</a:t>
            </a:r>
            <a:r>
              <a:rPr lang="en-US" dirty="0" smtClean="0">
                <a:latin typeface="Chalkboard"/>
                <a:cs typeface="Chalkboard"/>
              </a:rPr>
              <a:t>) </a:t>
            </a:r>
            <a:endParaRPr lang="en-US" dirty="0"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27" y="1495353"/>
            <a:ext cx="856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>
                <a:latin typeface="Chalkboard"/>
                <a:cs typeface="Chalkboard"/>
              </a:rPr>
              <a:t>Level density compatible with data – D</a:t>
            </a:r>
            <a:r>
              <a:rPr lang="en-US" baseline="-25000" dirty="0" smtClean="0">
                <a:latin typeface="Chalkboard"/>
                <a:cs typeface="Chalkboard"/>
              </a:rPr>
              <a:t>0</a:t>
            </a:r>
            <a:r>
              <a:rPr lang="en-US" dirty="0" smtClean="0">
                <a:latin typeface="Chalkboard"/>
                <a:cs typeface="Chalkboard"/>
              </a:rPr>
              <a:t>, shape of exp. NLD</a:t>
            </a:r>
          </a:p>
        </p:txBody>
      </p:sp>
      <p:pic>
        <p:nvPicPr>
          <p:cNvPr id="3" name="Picture 2" descr="Screen Shot 2015-12-02 at 20.48.2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327" y="2673282"/>
            <a:ext cx="7196812" cy="4052844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2246823" y="4021189"/>
            <a:ext cx="4119176" cy="19536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346250" y="3678832"/>
            <a:ext cx="1761954" cy="64633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From ‘counting’</a:t>
            </a:r>
          </a:p>
          <a:p>
            <a:r>
              <a:rPr lang="en-US" dirty="0" smtClean="0">
                <a:latin typeface="Chalkboard"/>
                <a:cs typeface="Chalkboard"/>
              </a:rPr>
              <a:t>(see ‘</a:t>
            </a:r>
            <a:r>
              <a:rPr lang="en-US" dirty="0" err="1" smtClean="0">
                <a:latin typeface="Chalkboard"/>
                <a:cs typeface="Chalkboard"/>
              </a:rPr>
              <a:t>input.cnt</a:t>
            </a:r>
            <a:r>
              <a:rPr lang="en-US" dirty="0" smtClean="0">
                <a:latin typeface="Chalkboard"/>
                <a:cs typeface="Chalkboard"/>
              </a:rPr>
              <a:t>’)</a:t>
            </a:r>
            <a:endParaRPr lang="en-US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20937266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27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Exp.-guided input, 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76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 details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27" y="1495353"/>
            <a:ext cx="856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>
                <a:latin typeface="Chalkboard"/>
                <a:cs typeface="Chalkboard"/>
              </a:rPr>
              <a:t>Level density compatible with data – D</a:t>
            </a:r>
            <a:r>
              <a:rPr lang="en-US" baseline="-25000" dirty="0" smtClean="0">
                <a:latin typeface="Chalkboard"/>
                <a:cs typeface="Chalkboard"/>
              </a:rPr>
              <a:t>0</a:t>
            </a:r>
            <a:r>
              <a:rPr lang="en-US" dirty="0" smtClean="0">
                <a:latin typeface="Chalkboard"/>
                <a:cs typeface="Chalkboard"/>
              </a:rPr>
              <a:t>, shape of exp. NLD</a:t>
            </a:r>
          </a:p>
        </p:txBody>
      </p:sp>
      <p:pic>
        <p:nvPicPr>
          <p:cNvPr id="7" name="Picture 6" descr="Screen Shot 2015-12-02 at 20.51.1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027" y="3214022"/>
            <a:ext cx="6886194" cy="346000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45027" y="2067574"/>
            <a:ext cx="8180823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In the TALYS folder, ‘</a:t>
            </a:r>
            <a:r>
              <a:rPr lang="en-US" sz="1600" dirty="0" err="1" smtClean="0">
                <a:latin typeface="Chalkboard"/>
                <a:cs typeface="Chalkboard"/>
              </a:rPr>
              <a:t>ldmodel</a:t>
            </a:r>
            <a:r>
              <a:rPr lang="en-US" sz="1600" dirty="0" smtClean="0">
                <a:latin typeface="Chalkboard"/>
                <a:cs typeface="Chalkboard"/>
              </a:rPr>
              <a:t> 4’: /Applications/</a:t>
            </a:r>
            <a:r>
              <a:rPr lang="en-US" sz="1600" dirty="0" err="1" smtClean="0">
                <a:latin typeface="Chalkboard"/>
                <a:cs typeface="Chalkboard"/>
              </a:rPr>
              <a:t>talys</a:t>
            </a:r>
            <a:r>
              <a:rPr lang="en-US" sz="1600" dirty="0" smtClean="0">
                <a:latin typeface="Chalkboard"/>
                <a:cs typeface="Chalkboard"/>
              </a:rPr>
              <a:t>/structure/density/ground/</a:t>
            </a:r>
            <a:r>
              <a:rPr lang="en-US" sz="1600" dirty="0" err="1" smtClean="0">
                <a:latin typeface="Chalkboard"/>
                <a:cs typeface="Chalkboard"/>
              </a:rPr>
              <a:t>goriely</a:t>
            </a:r>
            <a:r>
              <a:rPr lang="en-US" sz="1600" dirty="0" smtClean="0">
                <a:latin typeface="Chalkboard"/>
                <a:cs typeface="Chalkboard"/>
              </a:rPr>
              <a:t>/ </a:t>
            </a:r>
            <a:endParaRPr lang="en-US" sz="1600" dirty="0">
              <a:latin typeface="Chalkboard"/>
              <a:cs typeface="Chalkboar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5027" y="2535130"/>
            <a:ext cx="76226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 smtClean="0">
                <a:latin typeface="Chalkboard"/>
                <a:cs typeface="Chalkboard"/>
              </a:rPr>
              <a:t>Duplicate z032.tab (in case you want to go back and use the original later)</a:t>
            </a:r>
          </a:p>
          <a:p>
            <a:pPr marL="285750" indent="-285750">
              <a:buFontTx/>
              <a:buChar char="-"/>
            </a:pPr>
            <a:r>
              <a:rPr lang="en-US" sz="1600" dirty="0" smtClean="0">
                <a:latin typeface="Chalkboard"/>
                <a:cs typeface="Chalkboard"/>
              </a:rPr>
              <a:t>Copy &amp; paste the experiment-guided level density (up to Ex = 20 MeV or so)</a:t>
            </a:r>
            <a:endParaRPr lang="en-US" sz="16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68761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28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Exp.-guided input, 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76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 details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45028" y="1495353"/>
            <a:ext cx="856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>
                <a:latin typeface="Chalkboard"/>
                <a:cs typeface="Chalkboard"/>
              </a:rPr>
              <a:t>Level density compatible with data – D</a:t>
            </a:r>
            <a:r>
              <a:rPr lang="en-US" baseline="-25000" dirty="0" smtClean="0">
                <a:latin typeface="Chalkboard"/>
                <a:cs typeface="Chalkboard"/>
              </a:rPr>
              <a:t>0</a:t>
            </a:r>
            <a:r>
              <a:rPr lang="en-US" dirty="0" smtClean="0">
                <a:latin typeface="Chalkboard"/>
                <a:cs typeface="Chalkboard"/>
              </a:rPr>
              <a:t>, shape of exp. NLD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2327" y="1913524"/>
            <a:ext cx="7314823" cy="15696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In the TALYS input file (see </a:t>
            </a:r>
            <a:r>
              <a:rPr lang="en-US" sz="1600" b="1" dirty="0" smtClean="0"/>
              <a:t>input_75Ge_ng_76Ge_EB09</a:t>
            </a:r>
            <a:r>
              <a:rPr lang="en-US" sz="1600" b="1" dirty="0"/>
              <a:t>.</a:t>
            </a:r>
            <a:r>
              <a:rPr lang="en-US" sz="1600" b="1" dirty="0" smtClean="0"/>
              <a:t>txt)</a:t>
            </a:r>
            <a:r>
              <a:rPr lang="en-US" sz="1600" dirty="0" smtClean="0">
                <a:latin typeface="Chalkboard"/>
                <a:cs typeface="Chalkboard"/>
              </a:rPr>
              <a:t>, make sure that </a:t>
            </a:r>
            <a:endParaRPr lang="en-US" sz="1600" dirty="0">
              <a:latin typeface="Chalkboard"/>
              <a:cs typeface="Chalkboard"/>
            </a:endParaRPr>
          </a:p>
          <a:p>
            <a:r>
              <a:rPr lang="en-US" sz="1600" dirty="0" err="1">
                <a:latin typeface="Chalkboard"/>
                <a:cs typeface="Chalkboard"/>
              </a:rPr>
              <a:t>c</a:t>
            </a:r>
            <a:r>
              <a:rPr lang="en-US" sz="1600" dirty="0" err="1" smtClean="0">
                <a:latin typeface="Chalkboard"/>
                <a:cs typeface="Chalkboard"/>
              </a:rPr>
              <a:t>table</a:t>
            </a:r>
            <a:r>
              <a:rPr lang="en-US" sz="1600" dirty="0" smtClean="0">
                <a:latin typeface="Chalkboard"/>
                <a:cs typeface="Chalkboard"/>
              </a:rPr>
              <a:t> 32 76 0.</a:t>
            </a:r>
          </a:p>
          <a:p>
            <a:r>
              <a:rPr lang="en-US" sz="1600" dirty="0" err="1" smtClean="0">
                <a:latin typeface="Chalkboard"/>
                <a:cs typeface="Chalkboard"/>
              </a:rPr>
              <a:t>ptable</a:t>
            </a:r>
            <a:r>
              <a:rPr lang="en-US" sz="1600" dirty="0" smtClean="0">
                <a:latin typeface="Chalkboard"/>
                <a:cs typeface="Chalkboard"/>
              </a:rPr>
              <a:t> 32 76 0.</a:t>
            </a:r>
          </a:p>
          <a:p>
            <a:endParaRPr lang="en-US" sz="1600" dirty="0">
              <a:latin typeface="Chalkboard"/>
              <a:cs typeface="Chalkboard"/>
            </a:endParaRPr>
          </a:p>
          <a:p>
            <a:r>
              <a:rPr lang="en-US" sz="1600" dirty="0" smtClean="0">
                <a:latin typeface="Chalkboard"/>
                <a:cs typeface="Chalkboard"/>
              </a:rPr>
              <a:t>These are shift &amp; slope-adjustment parameters for the HF-BCS calculations! </a:t>
            </a:r>
          </a:p>
          <a:p>
            <a:r>
              <a:rPr lang="en-US" sz="1600" dirty="0" smtClean="0">
                <a:latin typeface="Chalkboard"/>
                <a:cs typeface="Chalkboard"/>
              </a:rPr>
              <a:t>(z032 in </a:t>
            </a:r>
            <a:r>
              <a:rPr lang="en-US" sz="1600" dirty="0">
                <a:latin typeface="Chalkboard"/>
                <a:cs typeface="Chalkboard"/>
              </a:rPr>
              <a:t>/Applications/</a:t>
            </a:r>
            <a:r>
              <a:rPr lang="en-US" sz="1600" dirty="0" err="1">
                <a:latin typeface="Chalkboard"/>
                <a:cs typeface="Chalkboard"/>
              </a:rPr>
              <a:t>talys</a:t>
            </a:r>
            <a:r>
              <a:rPr lang="en-US" sz="1600" dirty="0">
                <a:latin typeface="Chalkboard"/>
                <a:cs typeface="Chalkboard"/>
              </a:rPr>
              <a:t>/structure/density/ground/</a:t>
            </a:r>
            <a:r>
              <a:rPr lang="en-US" sz="1600" dirty="0" err="1">
                <a:latin typeface="Chalkboard"/>
                <a:cs typeface="Chalkboard"/>
              </a:rPr>
              <a:t>goriely</a:t>
            </a:r>
            <a:r>
              <a:rPr lang="en-US" sz="1600" dirty="0">
                <a:latin typeface="Chalkboard"/>
                <a:cs typeface="Chalkboard"/>
              </a:rPr>
              <a:t>/ </a:t>
            </a:r>
            <a:r>
              <a:rPr lang="en-US" sz="1600" dirty="0" smtClean="0">
                <a:latin typeface="Chalkboard"/>
                <a:cs typeface="Chalkboard"/>
              </a:rPr>
              <a:t>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45027" y="3583304"/>
            <a:ext cx="727635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 smtClean="0">
                <a:latin typeface="Chalkboard"/>
                <a:cs typeface="Chalkboard"/>
              </a:rPr>
              <a:t>Check output file from TALYS that the D0 value is reasonably well reproduced</a:t>
            </a:r>
          </a:p>
          <a:p>
            <a:pPr marL="285750" indent="-285750">
              <a:buFontTx/>
              <a:buChar char="-"/>
            </a:pPr>
            <a:r>
              <a:rPr lang="en-US" sz="1600" dirty="0" smtClean="0">
                <a:latin typeface="Chalkboard"/>
                <a:cs typeface="Chalkboard"/>
              </a:rPr>
              <a:t>Small differences are okay and probably due to loss of precision in the interpolation (# significant digits in the table, see previous slide)</a:t>
            </a:r>
            <a:endParaRPr lang="en-US" sz="1600" dirty="0">
              <a:latin typeface="Chalkboard"/>
              <a:cs typeface="Chalkboard"/>
            </a:endParaRPr>
          </a:p>
        </p:txBody>
      </p:sp>
      <p:pic>
        <p:nvPicPr>
          <p:cNvPr id="3" name="Picture 2" descr="Screen Shot 2015-12-02 at 21.00.04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45028" y="4660523"/>
            <a:ext cx="7759700" cy="186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78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29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32327" y="1495353"/>
            <a:ext cx="856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2. Gamma strength function also compatible with data - &lt;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baseline="-25000" dirty="0" err="1" smtClean="0">
                <a:latin typeface="Symbol" charset="2"/>
                <a:cs typeface="Symbol" charset="2"/>
              </a:rPr>
              <a:t>g</a:t>
            </a:r>
            <a:r>
              <a:rPr lang="en-US" dirty="0" smtClean="0">
                <a:latin typeface="Chalkboard"/>
                <a:cs typeface="Chalkboard"/>
              </a:rPr>
              <a:t>&gt;, shape of exp. 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dirty="0" err="1" smtClean="0">
                <a:latin typeface="Chalkboard"/>
                <a:cs typeface="Chalkboard"/>
              </a:rPr>
              <a:t>SF</a:t>
            </a:r>
            <a:endParaRPr lang="en-US" dirty="0" smtClean="0">
              <a:latin typeface="Chalkboard"/>
              <a:cs typeface="Chalkboar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Exp.-guided input, 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76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 details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5027" y="2067574"/>
            <a:ext cx="7285288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In the TALYS folder, ‘strength 4’: /Applications/</a:t>
            </a:r>
            <a:r>
              <a:rPr lang="en-US" sz="1600" dirty="0" err="1" smtClean="0">
                <a:latin typeface="Chalkboard"/>
                <a:cs typeface="Chalkboard"/>
              </a:rPr>
              <a:t>talys</a:t>
            </a:r>
            <a:r>
              <a:rPr lang="en-US" sz="1600" dirty="0" smtClean="0">
                <a:latin typeface="Chalkboard"/>
                <a:cs typeface="Chalkboard"/>
              </a:rPr>
              <a:t>/structure/gamma/</a:t>
            </a:r>
            <a:r>
              <a:rPr lang="en-US" sz="1600" dirty="0" err="1" smtClean="0">
                <a:latin typeface="Chalkboard"/>
                <a:cs typeface="Chalkboard"/>
              </a:rPr>
              <a:t>hfb</a:t>
            </a:r>
            <a:r>
              <a:rPr lang="en-US" sz="1600" dirty="0" smtClean="0">
                <a:latin typeface="Chalkboard"/>
                <a:cs typeface="Chalkboard"/>
              </a:rPr>
              <a:t>/ </a:t>
            </a:r>
            <a:endParaRPr lang="en-US" sz="1600" dirty="0">
              <a:latin typeface="Chalkboard"/>
              <a:cs typeface="Chalkboard"/>
            </a:endParaRPr>
          </a:p>
        </p:txBody>
      </p:sp>
      <p:pic>
        <p:nvPicPr>
          <p:cNvPr id="3" name="Picture 2" descr="Screen Shot 2015-12-02 at 21.30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08062" y="2511548"/>
            <a:ext cx="4327877" cy="434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955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229600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Unfolding – efficiency </a:t>
            </a:r>
            <a:endParaRPr lang="en-US" sz="2800" dirty="0">
              <a:latin typeface="Chalkboard"/>
              <a:cs typeface="Chalkboar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3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27" y="1803900"/>
            <a:ext cx="5852884" cy="7694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Test: Correcting twice for the efficiency</a:t>
            </a:r>
          </a:p>
          <a:p>
            <a:r>
              <a:rPr lang="en-US" sz="2000" dirty="0" smtClean="0">
                <a:latin typeface="Chalkboard"/>
                <a:cs typeface="Chalkboard"/>
              </a:rPr>
              <a:t>DICEBOX simulated data; artificial </a:t>
            </a:r>
            <a:r>
              <a:rPr lang="en-US" sz="2000" baseline="30000" dirty="0" smtClean="0">
                <a:latin typeface="Chalkboard"/>
                <a:cs typeface="Chalkboard"/>
              </a:rPr>
              <a:t>57</a:t>
            </a:r>
            <a:r>
              <a:rPr lang="en-US" sz="2000" dirty="0" smtClean="0">
                <a:latin typeface="Chalkboard"/>
                <a:cs typeface="Chalkboard"/>
              </a:rPr>
              <a:t>Fe nucleus</a:t>
            </a:r>
            <a:endParaRPr lang="en-US" sz="2000" dirty="0"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2429" y="6477000"/>
            <a:ext cx="3579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PRC 83, 034315 (2011)]</a:t>
            </a:r>
            <a:endParaRPr lang="en-US" sz="1400" dirty="0">
              <a:latin typeface="Chalkboard"/>
              <a:cs typeface="Chalkboard"/>
            </a:endParaRPr>
          </a:p>
        </p:txBody>
      </p:sp>
      <p:pic>
        <p:nvPicPr>
          <p:cNvPr id="7" name="Picture 6" descr="effNLD_r2sp.pdf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812" t="6966" b="2028"/>
          <a:stretch/>
        </p:blipFill>
        <p:spPr>
          <a:xfrm rot="5400000">
            <a:off x="615196" y="2683861"/>
            <a:ext cx="3650038" cy="3755572"/>
          </a:xfrm>
          <a:prstGeom prst="rect">
            <a:avLst/>
          </a:prstGeom>
        </p:spPr>
      </p:pic>
      <p:pic>
        <p:nvPicPr>
          <p:cNvPr id="8" name="Picture 7" descr="effRSF_r2sp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812" t="8202" b="2116"/>
          <a:stretch/>
        </p:blipFill>
        <p:spPr>
          <a:xfrm rot="5400000">
            <a:off x="4510612" y="2711130"/>
            <a:ext cx="3653673" cy="370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704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30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32327" y="1495353"/>
            <a:ext cx="856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2. Gamma strength function also compatible with data - &lt;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baseline="-25000" dirty="0" err="1" smtClean="0">
                <a:latin typeface="Symbol" charset="2"/>
                <a:cs typeface="Symbol" charset="2"/>
              </a:rPr>
              <a:t>g</a:t>
            </a:r>
            <a:r>
              <a:rPr lang="en-US" dirty="0" smtClean="0">
                <a:latin typeface="Chalkboard"/>
                <a:cs typeface="Chalkboard"/>
              </a:rPr>
              <a:t>&gt;, shape of exp. 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dirty="0" err="1" smtClean="0">
                <a:latin typeface="Chalkboard"/>
                <a:cs typeface="Chalkboard"/>
              </a:rPr>
              <a:t>SF</a:t>
            </a:r>
            <a:endParaRPr lang="en-US" dirty="0" smtClean="0">
              <a:latin typeface="Chalkboard"/>
              <a:cs typeface="Chalkboar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Exp.-guided input, 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76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 details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5027" y="1898297"/>
            <a:ext cx="6878806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In the TALYS folder, ‘strength 4’: /Applications/</a:t>
            </a:r>
            <a:r>
              <a:rPr lang="en-US" sz="1600" dirty="0" err="1" smtClean="0">
                <a:latin typeface="Chalkboard"/>
                <a:cs typeface="Chalkboard"/>
              </a:rPr>
              <a:t>talys</a:t>
            </a:r>
            <a:r>
              <a:rPr lang="en-US" sz="1600" dirty="0" smtClean="0">
                <a:latin typeface="Chalkboard"/>
                <a:cs typeface="Chalkboard"/>
              </a:rPr>
              <a:t>/source/</a:t>
            </a:r>
            <a:r>
              <a:rPr lang="en-US" sz="1600" dirty="0" err="1" smtClean="0">
                <a:latin typeface="Chalkboard"/>
                <a:cs typeface="Chalkboard"/>
              </a:rPr>
              <a:t>fstrength.f</a:t>
            </a:r>
            <a:endParaRPr lang="en-US" sz="1600" dirty="0">
              <a:latin typeface="Chalkboard"/>
              <a:cs typeface="Chalkboard"/>
            </a:endParaRPr>
          </a:p>
        </p:txBody>
      </p:sp>
      <p:pic>
        <p:nvPicPr>
          <p:cNvPr id="5" name="Picture 4" descr="Screen Shot 2015-12-02 at 21.33.2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5027" y="2406128"/>
            <a:ext cx="4544421" cy="43462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90911" y="3217332"/>
            <a:ext cx="3795889" cy="2560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Easier: use scaling option in the input file directly:</a:t>
            </a:r>
          </a:p>
          <a:p>
            <a:endParaRPr lang="en-US" dirty="0">
              <a:latin typeface="Chalkboard"/>
              <a:cs typeface="Chalkboard"/>
            </a:endParaRPr>
          </a:p>
          <a:p>
            <a:r>
              <a:rPr lang="en-US" sz="1600" dirty="0" smtClean="0">
                <a:latin typeface="Chalkboard"/>
                <a:cs typeface="Chalkboard"/>
              </a:rPr>
              <a:t>strength 4</a:t>
            </a:r>
          </a:p>
          <a:p>
            <a:r>
              <a:rPr lang="en-US" sz="1600" dirty="0" err="1" smtClean="0">
                <a:latin typeface="Chalkboard"/>
                <a:cs typeface="Chalkboard"/>
              </a:rPr>
              <a:t>etable</a:t>
            </a:r>
            <a:r>
              <a:rPr lang="en-US" sz="1600" dirty="0" smtClean="0">
                <a:latin typeface="Chalkboard"/>
                <a:cs typeface="Chalkboard"/>
              </a:rPr>
              <a:t> 32 76 0.</a:t>
            </a:r>
          </a:p>
          <a:p>
            <a:r>
              <a:rPr lang="en-US" sz="1600" dirty="0" err="1" smtClean="0">
                <a:latin typeface="Chalkboard"/>
                <a:cs typeface="Chalkboard"/>
              </a:rPr>
              <a:t>ftable</a:t>
            </a:r>
            <a:r>
              <a:rPr lang="en-US" sz="1600" dirty="0" smtClean="0">
                <a:latin typeface="Chalkboard"/>
                <a:cs typeface="Chalkboard"/>
              </a:rPr>
              <a:t> 32 76 0.65</a:t>
            </a:r>
          </a:p>
          <a:p>
            <a:endParaRPr lang="en-US" dirty="0">
              <a:latin typeface="Chalkboard"/>
              <a:cs typeface="Chalkboard"/>
            </a:endParaRPr>
          </a:p>
          <a:p>
            <a:r>
              <a:rPr lang="en-US" dirty="0" smtClean="0">
                <a:latin typeface="Chalkboard"/>
                <a:cs typeface="Chalkboard"/>
              </a:rPr>
              <a:t>-&gt; avoiding recompilation of TALYS</a:t>
            </a:r>
          </a:p>
          <a:p>
            <a:endParaRPr lang="en-US" dirty="0">
              <a:latin typeface="Chalkboard"/>
              <a:cs typeface="Chalkboard"/>
            </a:endParaRPr>
          </a:p>
        </p:txBody>
      </p:sp>
      <p:sp>
        <p:nvSpPr>
          <p:cNvPr id="9" name="Oval 8"/>
          <p:cNvSpPr/>
          <p:nvPr/>
        </p:nvSpPr>
        <p:spPr>
          <a:xfrm>
            <a:off x="1890889" y="6356350"/>
            <a:ext cx="2898559" cy="501650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219228" y="2406128"/>
            <a:ext cx="5288627" cy="33855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Scaling of QRPA calculations to get the lower </a:t>
            </a:r>
            <a:r>
              <a:rPr lang="en-US" sz="1600" dirty="0" err="1" smtClean="0">
                <a:latin typeface="Chalkboard"/>
                <a:cs typeface="Chalkboard"/>
              </a:rPr>
              <a:t>exp.limit</a:t>
            </a:r>
            <a:endParaRPr lang="en-US" sz="1600" dirty="0">
              <a:latin typeface="Chalkboard"/>
              <a:cs typeface="Chalkboard"/>
            </a:endParaRPr>
          </a:p>
        </p:txBody>
      </p:sp>
      <p:pic>
        <p:nvPicPr>
          <p:cNvPr id="12" name="Picture 11" descr="Screen Shot 2015-12-02 at 21.39.4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1334" y="1966430"/>
            <a:ext cx="6787444" cy="475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958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31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32327" y="1153818"/>
            <a:ext cx="856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2. Gamma strength function also compatible with data - &lt;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baseline="-25000" dirty="0" err="1" smtClean="0">
                <a:latin typeface="Symbol" charset="2"/>
                <a:cs typeface="Symbol" charset="2"/>
              </a:rPr>
              <a:t>g</a:t>
            </a:r>
            <a:r>
              <a:rPr lang="en-US" dirty="0" smtClean="0">
                <a:latin typeface="Chalkboard"/>
                <a:cs typeface="Chalkboard"/>
              </a:rPr>
              <a:t>&gt;, shape of exp. 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dirty="0" err="1" smtClean="0">
                <a:latin typeface="Chalkboard"/>
                <a:cs typeface="Chalkboard"/>
              </a:rPr>
              <a:t>SF</a:t>
            </a:r>
            <a:endParaRPr lang="en-US" dirty="0" smtClean="0">
              <a:latin typeface="Chalkboard"/>
              <a:cs typeface="Chalkboar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Exp.-guided input, 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76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 details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5027" y="1567151"/>
            <a:ext cx="6878806" cy="3385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In the TALYS folder, ‘strength 4’: /Applications/</a:t>
            </a:r>
            <a:r>
              <a:rPr lang="en-US" sz="1600" dirty="0" err="1" smtClean="0">
                <a:latin typeface="Chalkboard"/>
                <a:cs typeface="Chalkboard"/>
              </a:rPr>
              <a:t>talys</a:t>
            </a:r>
            <a:r>
              <a:rPr lang="en-US" sz="1600" dirty="0" smtClean="0">
                <a:latin typeface="Chalkboard"/>
                <a:cs typeface="Chalkboard"/>
              </a:rPr>
              <a:t>/source/</a:t>
            </a:r>
            <a:r>
              <a:rPr lang="en-US" sz="1600" dirty="0" err="1" smtClean="0">
                <a:latin typeface="Chalkboard"/>
                <a:cs typeface="Chalkboard"/>
              </a:rPr>
              <a:t>fstrength.f</a:t>
            </a:r>
            <a:endParaRPr lang="en-US" sz="1600" dirty="0">
              <a:latin typeface="Chalkboard"/>
              <a:cs typeface="Chalkboard"/>
            </a:endParaRPr>
          </a:p>
        </p:txBody>
      </p:sp>
      <p:pic>
        <p:nvPicPr>
          <p:cNvPr id="12" name="Picture 11" descr="Screen Shot 2015-12-02 at 21.48.2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2327" y="1965338"/>
            <a:ext cx="6378221" cy="489266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44638" y="2074926"/>
            <a:ext cx="2858138" cy="132343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Add </a:t>
            </a:r>
            <a:r>
              <a:rPr lang="en-US" sz="1600" dirty="0" err="1" smtClean="0">
                <a:latin typeface="Chalkboard"/>
                <a:cs typeface="Chalkboard"/>
              </a:rPr>
              <a:t>upbend</a:t>
            </a:r>
            <a:r>
              <a:rPr lang="en-US" sz="1600" dirty="0" smtClean="0">
                <a:latin typeface="Chalkboard"/>
                <a:cs typeface="Chalkboard"/>
              </a:rPr>
              <a:t> as M1 strength</a:t>
            </a:r>
          </a:p>
          <a:p>
            <a:r>
              <a:rPr lang="en-US" sz="1600" dirty="0" smtClean="0">
                <a:latin typeface="Chalkboard"/>
                <a:cs typeface="Chalkboard"/>
              </a:rPr>
              <a:t>NOTE: must recompile TALYS</a:t>
            </a:r>
          </a:p>
          <a:p>
            <a:endParaRPr lang="en-US" sz="1600" dirty="0">
              <a:latin typeface="Chalkboard"/>
              <a:cs typeface="Chalkboard"/>
            </a:endParaRPr>
          </a:p>
          <a:p>
            <a:r>
              <a:rPr lang="en-US" sz="1600" dirty="0" smtClean="0">
                <a:latin typeface="Chalkboard"/>
                <a:cs typeface="Chalkboard"/>
              </a:rPr>
              <a:t>In TALYS folder:</a:t>
            </a:r>
          </a:p>
          <a:p>
            <a:r>
              <a:rPr lang="en-US" sz="1600" dirty="0" smtClean="0">
                <a:latin typeface="Chalkboard"/>
                <a:cs typeface="Chalkboard"/>
              </a:rPr>
              <a:t>&gt;./</a:t>
            </a:r>
            <a:r>
              <a:rPr lang="en-US" sz="1600" dirty="0" err="1" smtClean="0">
                <a:latin typeface="Chalkboard"/>
                <a:cs typeface="Chalkboard"/>
              </a:rPr>
              <a:t>talys.setup</a:t>
            </a:r>
            <a:endParaRPr lang="en-US" sz="16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661570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32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32327" y="1153818"/>
            <a:ext cx="856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2. Gamma strength function also compatible with data - &lt;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baseline="-25000" dirty="0" err="1" smtClean="0">
                <a:latin typeface="Symbol" charset="2"/>
                <a:cs typeface="Symbol" charset="2"/>
              </a:rPr>
              <a:t>g</a:t>
            </a:r>
            <a:r>
              <a:rPr lang="en-US" dirty="0" smtClean="0">
                <a:latin typeface="Chalkboard"/>
                <a:cs typeface="Chalkboard"/>
              </a:rPr>
              <a:t>&gt;, shape of exp. </a:t>
            </a:r>
            <a:r>
              <a:rPr lang="en-US" dirty="0" err="1" smtClean="0">
                <a:latin typeface="Symbol" charset="2"/>
                <a:cs typeface="Symbol" charset="2"/>
              </a:rPr>
              <a:t>g</a:t>
            </a:r>
            <a:r>
              <a:rPr lang="en-US" dirty="0" err="1" smtClean="0">
                <a:latin typeface="Chalkboard"/>
                <a:cs typeface="Chalkboard"/>
              </a:rPr>
              <a:t>SF</a:t>
            </a:r>
            <a:endParaRPr lang="en-US" dirty="0" smtClean="0">
              <a:latin typeface="Chalkboard"/>
              <a:cs typeface="Chalkboar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Exp.-guided input, 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76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 details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5027" y="1567151"/>
            <a:ext cx="7184151" cy="58477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Run TALYS and check </a:t>
            </a:r>
            <a:r>
              <a:rPr lang="en-US" sz="1400" dirty="0" smtClean="0">
                <a:latin typeface="Chalkboard"/>
                <a:cs typeface="Chalkboard"/>
              </a:rPr>
              <a:t>(remember: ‘</a:t>
            </a:r>
            <a:r>
              <a:rPr lang="en-US" sz="1400" dirty="0" err="1" smtClean="0">
                <a:latin typeface="Chalkboard"/>
                <a:cs typeface="Chalkboard"/>
              </a:rPr>
              <a:t>astro</a:t>
            </a:r>
            <a:r>
              <a:rPr lang="en-US" sz="1400" dirty="0" smtClean="0">
                <a:latin typeface="Chalkboard"/>
                <a:cs typeface="Chalkboard"/>
              </a:rPr>
              <a:t> n’ and ‘</a:t>
            </a:r>
            <a:r>
              <a:rPr lang="en-US" sz="1400" dirty="0" err="1" smtClean="0">
                <a:latin typeface="Chalkboard"/>
                <a:cs typeface="Chalkboard"/>
              </a:rPr>
              <a:t>astro</a:t>
            </a:r>
            <a:r>
              <a:rPr lang="en-US" sz="1400" dirty="0" smtClean="0">
                <a:latin typeface="Chalkboard"/>
                <a:cs typeface="Chalkboard"/>
              </a:rPr>
              <a:t> y’ to get x-section &amp; rate)</a:t>
            </a:r>
            <a:r>
              <a:rPr lang="en-US" sz="1600" dirty="0" smtClean="0">
                <a:latin typeface="Chalkboard"/>
                <a:cs typeface="Chalkboard"/>
              </a:rPr>
              <a:t>:</a:t>
            </a:r>
          </a:p>
          <a:p>
            <a:r>
              <a:rPr lang="en-US" sz="1600" dirty="0" smtClean="0">
                <a:latin typeface="Chalkboard"/>
                <a:cs typeface="Chalkboard"/>
              </a:rPr>
              <a:t>&gt; </a:t>
            </a:r>
            <a:r>
              <a:rPr lang="en-US" sz="1600" dirty="0" err="1" smtClean="0">
                <a:latin typeface="Chalkboard"/>
                <a:cs typeface="Chalkboard"/>
              </a:rPr>
              <a:t>talys</a:t>
            </a:r>
            <a:r>
              <a:rPr lang="en-US" sz="1600" dirty="0">
                <a:latin typeface="Chalkboard"/>
                <a:cs typeface="Chalkboard"/>
              </a:rPr>
              <a:t> &lt;</a:t>
            </a:r>
            <a:r>
              <a:rPr lang="en-US" sz="1600" dirty="0" smtClean="0">
                <a:latin typeface="Chalkboard"/>
                <a:cs typeface="Chalkboard"/>
              </a:rPr>
              <a:t>input_75Ge_ng_76Ge_EB09.txt&gt; output_75Ge_ng_76Ge_EB09.txt</a:t>
            </a:r>
            <a:endParaRPr lang="en-US" sz="1600" dirty="0">
              <a:latin typeface="Chalkboard"/>
              <a:cs typeface="Chalkboard"/>
            </a:endParaRPr>
          </a:p>
        </p:txBody>
      </p:sp>
      <p:pic>
        <p:nvPicPr>
          <p:cNvPr id="5" name="Picture 4" descr="Screen Shot 2015-12-02 at 21.55.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24278" y="2298667"/>
            <a:ext cx="7295445" cy="4422808"/>
          </a:xfrm>
          <a:prstGeom prst="rect">
            <a:avLst/>
          </a:prstGeom>
        </p:spPr>
      </p:pic>
      <p:grpSp>
        <p:nvGrpSpPr>
          <p:cNvPr id="19" name="Group 18"/>
          <p:cNvGrpSpPr/>
          <p:nvPr/>
        </p:nvGrpSpPr>
        <p:grpSpPr>
          <a:xfrm>
            <a:off x="2624667" y="3324364"/>
            <a:ext cx="6489451" cy="866636"/>
            <a:chOff x="2624667" y="3324364"/>
            <a:chExt cx="6489451" cy="866636"/>
          </a:xfrm>
        </p:grpSpPr>
        <p:sp>
          <p:nvSpPr>
            <p:cNvPr id="6" name="Oval 5"/>
            <p:cNvSpPr/>
            <p:nvPr/>
          </p:nvSpPr>
          <p:spPr>
            <a:xfrm>
              <a:off x="2624667" y="3795889"/>
              <a:ext cx="2060222" cy="395111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Arrow Connector 10"/>
            <p:cNvCxnSpPr/>
            <p:nvPr/>
          </p:nvCxnSpPr>
          <p:spPr>
            <a:xfrm flipH="1">
              <a:off x="4684889" y="3605389"/>
              <a:ext cx="1566333" cy="3810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5348506" y="3324364"/>
              <a:ext cx="376561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Chalkboard"/>
                  <a:cs typeface="Chalkboard"/>
                </a:rPr>
                <a:t>Because I ran with a recompiled </a:t>
              </a:r>
              <a:r>
                <a:rPr lang="en-US" sz="1400" dirty="0" err="1" smtClean="0">
                  <a:latin typeface="Chalkboard"/>
                  <a:cs typeface="Chalkboard"/>
                </a:rPr>
                <a:t>fstrength.f</a:t>
              </a:r>
              <a:endParaRPr lang="en-US" sz="1400" dirty="0">
                <a:latin typeface="Chalkboard"/>
                <a:cs typeface="Chalkboard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325424" y="2569466"/>
            <a:ext cx="5932903" cy="467179"/>
            <a:chOff x="3325424" y="2569466"/>
            <a:chExt cx="5932903" cy="467179"/>
          </a:xfrm>
        </p:grpSpPr>
        <p:cxnSp>
          <p:nvCxnSpPr>
            <p:cNvPr id="15" name="Straight Arrow Connector 14"/>
            <p:cNvCxnSpPr>
              <a:stCxn id="16" idx="2"/>
            </p:cNvCxnSpPr>
            <p:nvPr/>
          </p:nvCxnSpPr>
          <p:spPr>
            <a:xfrm>
              <a:off x="6291876" y="2877243"/>
              <a:ext cx="379540" cy="15940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3325424" y="2569466"/>
              <a:ext cx="593290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latin typeface="Chalkboard"/>
                  <a:cs typeface="Chalkboard"/>
                </a:rPr>
                <a:t>≈13% too small, but considering the statistical error bars, well within…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5278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33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32327" y="1153818"/>
            <a:ext cx="856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In ROOT: run </a:t>
            </a:r>
            <a:r>
              <a:rPr lang="en-US" b="1" dirty="0" err="1"/>
              <a:t>talys_calc_plots.cpp</a:t>
            </a:r>
            <a:r>
              <a:rPr lang="en-US" dirty="0" smtClean="0">
                <a:latin typeface="Chalkboard"/>
                <a:cs typeface="Chalkboard"/>
              </a:rPr>
              <a:t>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Exp.-guided input, </a:t>
            </a:r>
            <a:r>
              <a:rPr lang="en-US" sz="3600" b="1" baseline="30000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76</a:t>
            </a:r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Ge, low limit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pic>
        <p:nvPicPr>
          <p:cNvPr id="3" name="Picture 2" descr="cross_section_rate_76G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2510552" y="467176"/>
            <a:ext cx="3241524" cy="68580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32327" y="2233686"/>
            <a:ext cx="2661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Get something like this:</a:t>
            </a:r>
            <a:endParaRPr lang="en-US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06721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34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The end! [Or </a:t>
            </a:r>
            <a:r>
              <a:rPr lang="en-US" sz="3600" b="1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the beginning…]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59328" y="1513594"/>
            <a:ext cx="80200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halkboard"/>
                <a:cs typeface="Chalkboard"/>
              </a:rPr>
              <a:t>To-do list:</a:t>
            </a:r>
          </a:p>
          <a:p>
            <a:pPr marL="342900" indent="-342900"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Try to reduce uncertainties in the absolute normalization of the level density and gamma strength</a:t>
            </a:r>
          </a:p>
          <a:p>
            <a:pPr marL="342900" indent="-342900"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Better understanding of the spin distribution</a:t>
            </a:r>
          </a:p>
          <a:p>
            <a:pPr marL="342900" indent="-342900"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Nail down the electromagnetic character of the </a:t>
            </a:r>
            <a:r>
              <a:rPr lang="en-US" sz="2000" dirty="0" err="1" smtClean="0">
                <a:latin typeface="Chalkboard"/>
                <a:cs typeface="Chalkboard"/>
              </a:rPr>
              <a:t>upbend</a:t>
            </a:r>
            <a:endParaRPr lang="en-US" sz="2000" dirty="0" smtClean="0">
              <a:latin typeface="Chalkboard"/>
              <a:cs typeface="Chalkboard"/>
            </a:endParaRPr>
          </a:p>
          <a:p>
            <a:pPr marL="342900" indent="-342900"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A more elegant way (!) of including experimental data in TALYS</a:t>
            </a:r>
          </a:p>
          <a:p>
            <a:pPr marL="342900" indent="-342900">
              <a:buAutoNum type="arabicPeriod"/>
            </a:pPr>
            <a:r>
              <a:rPr lang="en-US" sz="2000" dirty="0" smtClean="0">
                <a:latin typeface="Chalkboard"/>
                <a:cs typeface="Chalkboard"/>
              </a:rPr>
              <a:t>+++</a:t>
            </a:r>
            <a:endParaRPr lang="en-US" sz="2000" dirty="0">
              <a:latin typeface="Chalkboard"/>
              <a:cs typeface="Chalkboar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2694" y="3512905"/>
            <a:ext cx="3921662" cy="29412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99480" y="4268056"/>
            <a:ext cx="2453419" cy="245341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10693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trength_56Fe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8613" y="2526039"/>
            <a:ext cx="4695711" cy="351971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229600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Dependence on reaction mechanism</a:t>
            </a:r>
            <a:endParaRPr lang="en-US" sz="2800" dirty="0">
              <a:latin typeface="Chalkboard"/>
              <a:cs typeface="Chalkboar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4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2327" y="6066064"/>
            <a:ext cx="36489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PRL 111, 242504 (2013)]</a:t>
            </a:r>
            <a:endParaRPr lang="en-US" sz="1400" dirty="0">
              <a:latin typeface="Chalkboard"/>
              <a:cs typeface="Chalkboard"/>
            </a:endParaRPr>
          </a:p>
        </p:txBody>
      </p:sp>
      <p:pic>
        <p:nvPicPr>
          <p:cNvPr id="10" name="Picture 9" descr="Screen Shot 2015-11-29 at 13.05.03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-485"/>
          <a:stretch/>
        </p:blipFill>
        <p:spPr>
          <a:xfrm>
            <a:off x="5058667" y="2201738"/>
            <a:ext cx="3304764" cy="456489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49401" y="6458857"/>
            <a:ext cx="39937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[M. </a:t>
            </a:r>
            <a:r>
              <a:rPr lang="en-US" sz="1400" dirty="0" err="1" smtClean="0">
                <a:latin typeface="Chalkboard"/>
                <a:cs typeface="Chalkboard"/>
              </a:rPr>
              <a:t>Guttormsen</a:t>
            </a:r>
            <a:r>
              <a:rPr lang="en-US" sz="1400" dirty="0" smtClean="0">
                <a:latin typeface="Chalkboard"/>
                <a:cs typeface="Chalkboard"/>
              </a:rPr>
              <a:t> et al., PRC 68, 064306 (2003)]</a:t>
            </a:r>
            <a:endParaRPr lang="en-US" sz="1400" dirty="0"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27" y="1785757"/>
            <a:ext cx="8585102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Test: Populating same nucleus through different reactions</a:t>
            </a:r>
            <a:endParaRPr lang="en-US" sz="200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10195" y="3719431"/>
            <a:ext cx="18389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Open: (</a:t>
            </a:r>
            <a:r>
              <a:rPr lang="en-US" baseline="30000" dirty="0" smtClean="0">
                <a:latin typeface="Chalkboard"/>
                <a:cs typeface="Chalkboard"/>
              </a:rPr>
              <a:t>3</a:t>
            </a:r>
            <a:r>
              <a:rPr lang="en-US" dirty="0" smtClean="0">
                <a:latin typeface="Chalkboard"/>
                <a:cs typeface="Chalkboard"/>
              </a:rPr>
              <a:t>He,</a:t>
            </a:r>
            <a:r>
              <a:rPr lang="en-US" baseline="30000" dirty="0" smtClean="0">
                <a:latin typeface="Chalkboard"/>
                <a:cs typeface="Chalkboard"/>
              </a:rPr>
              <a:t>3</a:t>
            </a:r>
            <a:r>
              <a:rPr lang="en-US" dirty="0" smtClean="0">
                <a:latin typeface="Chalkboard"/>
                <a:cs typeface="Chalkboard"/>
              </a:rPr>
              <a:t>He’)</a:t>
            </a:r>
          </a:p>
          <a:p>
            <a:r>
              <a:rPr lang="en-US" dirty="0" smtClean="0">
                <a:latin typeface="Chalkboard"/>
                <a:cs typeface="Chalkboard"/>
              </a:rPr>
              <a:t>Filled: (</a:t>
            </a:r>
            <a:r>
              <a:rPr lang="en-US" baseline="30000" dirty="0" smtClean="0">
                <a:latin typeface="Chalkboard"/>
                <a:cs typeface="Chalkboard"/>
              </a:rPr>
              <a:t>3</a:t>
            </a:r>
            <a:r>
              <a:rPr lang="en-US" dirty="0" smtClean="0">
                <a:latin typeface="Chalkboard"/>
                <a:cs typeface="Chalkboard"/>
              </a:rPr>
              <a:t>He,</a:t>
            </a:r>
            <a:r>
              <a:rPr lang="en-US" dirty="0" smtClean="0">
                <a:latin typeface="Symbol" charset="2"/>
                <a:cs typeface="Symbol" charset="2"/>
              </a:rPr>
              <a:t>a</a:t>
            </a:r>
            <a:r>
              <a:rPr lang="en-US" dirty="0" smtClean="0">
                <a:latin typeface="Chalkboard"/>
                <a:cs typeface="Chalkboard"/>
              </a:rPr>
              <a:t>)</a:t>
            </a:r>
            <a:endParaRPr lang="en-US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1576117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229600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Dependence on reaction mechanism</a:t>
            </a:r>
            <a:endParaRPr lang="en-US" sz="2800" dirty="0">
              <a:latin typeface="Chalkboard"/>
              <a:cs typeface="Chalkboar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5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60555" y="6518915"/>
            <a:ext cx="3562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[S.N. </a:t>
            </a:r>
            <a:r>
              <a:rPr lang="en-US" sz="1400" dirty="0" err="1" smtClean="0">
                <a:latin typeface="Chalkboard"/>
                <a:cs typeface="Chalkboard"/>
              </a:rPr>
              <a:t>Liddick</a:t>
            </a:r>
            <a:r>
              <a:rPr lang="en-US" sz="1400" dirty="0" smtClean="0">
                <a:latin typeface="Chalkboard"/>
                <a:cs typeface="Chalkboard"/>
              </a:rPr>
              <a:t> et al., beta-Oslo + OCL data]</a:t>
            </a:r>
            <a:endParaRPr lang="en-US" sz="1400" dirty="0"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27" y="1785757"/>
            <a:ext cx="8585102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Test: Populating same nucleus through different reactions</a:t>
            </a:r>
            <a:endParaRPr lang="en-US" sz="2000" dirty="0">
              <a:latin typeface="Chalkboard"/>
              <a:cs typeface="Chalkboard"/>
            </a:endParaRPr>
          </a:p>
        </p:txBody>
      </p:sp>
      <p:pic>
        <p:nvPicPr>
          <p:cNvPr id="7" name="Picture 6" descr="strength_gdr_51Ti.pdf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671" t="6866"/>
          <a:stretch/>
        </p:blipFill>
        <p:spPr>
          <a:xfrm rot="5400000">
            <a:off x="4884678" y="2386800"/>
            <a:ext cx="3791775" cy="4354759"/>
          </a:xfrm>
          <a:prstGeom prst="rect">
            <a:avLst/>
          </a:prstGeom>
        </p:spPr>
      </p:pic>
      <p:pic>
        <p:nvPicPr>
          <p:cNvPr id="8" name="Picture 7" descr="counting_51Ti_betaOslo_OCL.pdf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948" t="9332"/>
          <a:stretch/>
        </p:blipFill>
        <p:spPr>
          <a:xfrm rot="5400000">
            <a:off x="443484" y="2414328"/>
            <a:ext cx="3783569" cy="420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14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lfnaun_fg_50V.pdf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819" t="3931"/>
          <a:stretch/>
        </p:blipFill>
        <p:spPr>
          <a:xfrm rot="5400000">
            <a:off x="2540834" y="228602"/>
            <a:ext cx="4062332" cy="876280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513476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Main assumption of </a:t>
            </a:r>
            <a:r>
              <a:rPr lang="en-US" sz="2800" dirty="0" err="1" smtClean="0">
                <a:latin typeface="Chalkboard"/>
                <a:cs typeface="Chalkboard"/>
              </a:rPr>
              <a:t>f.g</a:t>
            </a:r>
            <a:r>
              <a:rPr lang="en-US" sz="2800" dirty="0" smtClean="0">
                <a:latin typeface="Chalkboard"/>
                <a:cs typeface="Chalkboard"/>
              </a:rPr>
              <a:t>. method not fulfilled?</a:t>
            </a:r>
            <a:endParaRPr lang="en-US" sz="2800" dirty="0">
              <a:latin typeface="Chalkboard"/>
              <a:cs typeface="Chalkboar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6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27" y="1785757"/>
            <a:ext cx="8585102" cy="83099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Different population of states in the direct reaction vs. </a:t>
            </a:r>
            <a:r>
              <a:rPr lang="en-US" sz="2400" dirty="0" smtClean="0">
                <a:latin typeface="Symbol" charset="2"/>
                <a:cs typeface="Symbol" charset="2"/>
              </a:rPr>
              <a:t>g</a:t>
            </a:r>
            <a:r>
              <a:rPr lang="en-US" sz="2400" dirty="0" smtClean="0">
                <a:latin typeface="Chalkboard"/>
                <a:cs typeface="Chalkboard"/>
              </a:rPr>
              <a:t>-decay feeding from above</a:t>
            </a:r>
            <a:endParaRPr lang="en-US" sz="2000" dirty="0">
              <a:latin typeface="Chalkboard"/>
              <a:cs typeface="Chalkboard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049620" y="5389500"/>
            <a:ext cx="2686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halkboard"/>
                <a:cs typeface="Chalkboard"/>
              </a:rPr>
              <a:t>7</a:t>
            </a:r>
            <a:r>
              <a:rPr lang="en-US" baseline="30000" dirty="0" smtClean="0">
                <a:latin typeface="Chalkboard"/>
                <a:cs typeface="Chalkboard"/>
              </a:rPr>
              <a:t>+</a:t>
            </a:r>
            <a:r>
              <a:rPr lang="en-US" dirty="0" smtClean="0">
                <a:latin typeface="Chalkboard"/>
                <a:cs typeface="Chalkboard"/>
              </a:rPr>
              <a:t> level @ E</a:t>
            </a:r>
            <a:r>
              <a:rPr lang="en-US" baseline="-25000" dirty="0" smtClean="0">
                <a:latin typeface="Chalkboard"/>
                <a:cs typeface="Chalkboard"/>
              </a:rPr>
              <a:t>x</a:t>
            </a:r>
            <a:r>
              <a:rPr lang="en-US" dirty="0" smtClean="0">
                <a:latin typeface="Chalkboard"/>
                <a:cs typeface="Chalkboard"/>
              </a:rPr>
              <a:t> = 910 </a:t>
            </a:r>
            <a:r>
              <a:rPr lang="en-US" dirty="0" err="1" smtClean="0">
                <a:latin typeface="Chalkboard"/>
                <a:cs typeface="Chalkboard"/>
              </a:rPr>
              <a:t>keV</a:t>
            </a:r>
            <a:endParaRPr lang="en-US" dirty="0"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385" y="6502005"/>
            <a:ext cx="55634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PRC 83, 034315 (2011); PRC 73, 064301 (2006)]</a:t>
            </a:r>
            <a:endParaRPr lang="en-US" sz="1400" dirty="0">
              <a:latin typeface="Chalkboard"/>
              <a:cs typeface="Chalkboard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099460" y="5592564"/>
            <a:ext cx="950160" cy="1662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504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test_skewsmooth_new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389349" y="1830297"/>
            <a:ext cx="4429022" cy="491439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513476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Different detector resolution for E</a:t>
            </a:r>
            <a:r>
              <a:rPr lang="en-US" sz="2800" baseline="-25000" dirty="0" smtClean="0">
                <a:latin typeface="Chalkboard"/>
                <a:cs typeface="Chalkboard"/>
              </a:rPr>
              <a:t>x</a:t>
            </a:r>
            <a:r>
              <a:rPr lang="en-US" sz="2800" dirty="0" smtClean="0">
                <a:latin typeface="Chalkboard"/>
                <a:cs typeface="Chalkboard"/>
              </a:rPr>
              <a:t> and </a:t>
            </a:r>
            <a:r>
              <a:rPr lang="en-US" sz="2800" dirty="0" err="1" smtClean="0">
                <a:latin typeface="Chalkboard"/>
                <a:cs typeface="Chalkboard"/>
              </a:rPr>
              <a:t>E</a:t>
            </a:r>
            <a:r>
              <a:rPr lang="en-US" sz="2800" baseline="-25000" dirty="0" err="1" smtClean="0">
                <a:latin typeface="Symbol" charset="2"/>
                <a:cs typeface="Symbol" charset="2"/>
              </a:rPr>
              <a:t>g</a:t>
            </a:r>
            <a:endParaRPr lang="en-US" sz="2800" baseline="-25000" dirty="0">
              <a:latin typeface="Symbol" charset="2"/>
              <a:cs typeface="Symbol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7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385" y="6502005"/>
            <a:ext cx="3579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PRC 83, 034315 (2011)]</a:t>
            </a:r>
            <a:endParaRPr lang="en-US" sz="1400" dirty="0">
              <a:latin typeface="Chalkboard"/>
              <a:cs typeface="Chalkboard"/>
            </a:endParaRPr>
          </a:p>
        </p:txBody>
      </p:sp>
      <p:pic>
        <p:nvPicPr>
          <p:cNvPr id="15" name="Picture 14" descr="fg_skewsmooth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6664" y="2072984"/>
            <a:ext cx="4914394" cy="4429021"/>
          </a:xfrm>
          <a:prstGeom prst="rect">
            <a:avLst/>
          </a:prstGeom>
        </p:spPr>
      </p:pic>
      <p:pic>
        <p:nvPicPr>
          <p:cNvPr id="10" name="Picture 9" descr="decayscheme.pdf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8600" y="2466180"/>
            <a:ext cx="3858063" cy="373169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32327" y="1785757"/>
            <a:ext cx="8585102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“Miss” part of the weighting function if </a:t>
            </a:r>
            <a:r>
              <a:rPr lang="en-US" sz="2400" dirty="0" smtClean="0">
                <a:latin typeface="Symbol" charset="2"/>
                <a:cs typeface="Symbol" charset="2"/>
              </a:rPr>
              <a:t>d</a:t>
            </a:r>
            <a:r>
              <a:rPr lang="en-US" sz="2400" dirty="0" smtClean="0">
                <a:latin typeface="Chalkboard"/>
                <a:cs typeface="Chalkboard"/>
              </a:rPr>
              <a:t>(</a:t>
            </a:r>
            <a:r>
              <a:rPr lang="en-US" sz="2400" dirty="0" err="1" smtClean="0">
                <a:latin typeface="Chalkboard"/>
                <a:cs typeface="Chalkboard"/>
              </a:rPr>
              <a:t>E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g</a:t>
            </a:r>
            <a:r>
              <a:rPr lang="en-US" sz="2400" dirty="0" smtClean="0">
                <a:latin typeface="Chalkboard"/>
                <a:cs typeface="Chalkboard"/>
              </a:rPr>
              <a:t>) &gt; </a:t>
            </a:r>
            <a:r>
              <a:rPr lang="en-US" sz="2400" dirty="0" smtClean="0">
                <a:latin typeface="Symbol" charset="2"/>
                <a:cs typeface="Symbol" charset="2"/>
              </a:rPr>
              <a:t>d</a:t>
            </a:r>
            <a:r>
              <a:rPr lang="en-US" sz="2400" dirty="0" smtClean="0">
                <a:latin typeface="Chalkboard"/>
                <a:cs typeface="Chalkboard"/>
              </a:rPr>
              <a:t>(E</a:t>
            </a:r>
            <a:r>
              <a:rPr lang="en-US" sz="2400" baseline="-25000" dirty="0" smtClean="0">
                <a:latin typeface="Chalkboard"/>
                <a:cs typeface="Chalkboard"/>
              </a:rPr>
              <a:t>x</a:t>
            </a:r>
            <a:r>
              <a:rPr lang="en-US" sz="2400" dirty="0" smtClean="0">
                <a:latin typeface="Chalkboard"/>
                <a:cs typeface="Chalkboard"/>
              </a:rPr>
              <a:t>)?</a:t>
            </a:r>
            <a:endParaRPr lang="en-US" sz="2000" dirty="0">
              <a:latin typeface="Chalkboard"/>
              <a:cs typeface="Chalkboar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07998" y="5350845"/>
            <a:ext cx="240322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Can have ≈5% leftovers </a:t>
            </a:r>
          </a:p>
          <a:p>
            <a:r>
              <a:rPr lang="en-US" sz="1600" dirty="0" smtClean="0">
                <a:latin typeface="Chalkboard"/>
                <a:cs typeface="Chalkboard"/>
              </a:rPr>
              <a:t>of higher generations</a:t>
            </a:r>
            <a:endParaRPr lang="en-US" sz="1600" dirty="0">
              <a:latin typeface="Chalkboard"/>
              <a:cs typeface="Chalkboard"/>
            </a:endParaRPr>
          </a:p>
        </p:txBody>
      </p:sp>
    </p:spTree>
    <p:extLst>
      <p:ext uri="{BB962C8B-B14F-4D97-AF65-F5344CB8AC3E}">
        <p14:creationId xmlns:p14="http://schemas.microsoft.com/office/powerpoint/2010/main" val="3221901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g_truesmoot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807429" y="2186356"/>
            <a:ext cx="4107889" cy="455806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513476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More realistic tests with DICEBOX</a:t>
            </a:r>
            <a:endParaRPr lang="en-US" sz="2800" baseline="-25000" dirty="0">
              <a:latin typeface="Symbol" charset="2"/>
              <a:cs typeface="Symbol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8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385" y="6502005"/>
            <a:ext cx="3579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PRC 83, 034315 (2011)]</a:t>
            </a:r>
            <a:endParaRPr lang="en-US" sz="1400" dirty="0"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27" y="1785757"/>
            <a:ext cx="2807348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Artificial </a:t>
            </a:r>
            <a:r>
              <a:rPr lang="en-US" sz="2400" baseline="30000" dirty="0" smtClean="0">
                <a:latin typeface="Chalkboard"/>
                <a:cs typeface="Chalkboard"/>
              </a:rPr>
              <a:t>57</a:t>
            </a:r>
            <a:r>
              <a:rPr lang="en-US" sz="2400" dirty="0" smtClean="0">
                <a:latin typeface="Chalkboard"/>
                <a:cs typeface="Chalkboard"/>
              </a:rPr>
              <a:t>Fe </a:t>
            </a:r>
            <a:endParaRPr lang="en-US" sz="2000" dirty="0">
              <a:latin typeface="Chalkboard"/>
              <a:cs typeface="Chalkboard"/>
            </a:endParaRPr>
          </a:p>
        </p:txBody>
      </p:sp>
      <p:pic>
        <p:nvPicPr>
          <p:cNvPr id="6" name="Picture 5" descr="fg_explik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257622" y="2186358"/>
            <a:ext cx="4107886" cy="455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54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NLDal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222508" y="1963026"/>
            <a:ext cx="4449864" cy="463800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2327" y="1166492"/>
            <a:ext cx="8513476" cy="1125961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Chalkboard"/>
                <a:cs typeface="Chalkboard"/>
              </a:rPr>
              <a:t>More realistic tests with DICEBOX</a:t>
            </a:r>
            <a:endParaRPr lang="en-US" sz="2800" baseline="-25000" dirty="0">
              <a:latin typeface="Symbol" charset="2"/>
              <a:cs typeface="Symbol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96072-C928-904A-A077-0A1B321ACB4E}" type="slidenum">
              <a:rPr lang="en-US" smtClean="0"/>
              <a:t>9</a:t>
            </a:fld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32327" y="2532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ln w="10541" cmpd="sng">
                  <a:solidFill>
                    <a:srgbClr val="000000"/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Chalkboard"/>
                <a:cs typeface="Chalkboard"/>
              </a:rPr>
              <a:t>1. Systematic errors, Oslo method</a:t>
            </a:r>
            <a:endParaRPr lang="en-US" sz="3600" b="1" dirty="0">
              <a:ln w="10541" cmpd="sng">
                <a:solidFill>
                  <a:srgbClr val="000000"/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Chalkboard"/>
              <a:cs typeface="Chalkboard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1385" y="6502005"/>
            <a:ext cx="35795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Chalkboard"/>
                <a:cs typeface="Chalkboard"/>
              </a:rPr>
              <a:t>[A.C. Larsen et al., PRC 83, 034315 (2011)]</a:t>
            </a:r>
            <a:endParaRPr lang="en-US" sz="1400" dirty="0">
              <a:latin typeface="Chalkboard"/>
              <a:cs typeface="Chalkboard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32327" y="1785757"/>
            <a:ext cx="2807348" cy="46166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>
                <a:latin typeface="Chalkboard"/>
                <a:cs typeface="Chalkboard"/>
              </a:rPr>
              <a:t>Artificial </a:t>
            </a:r>
            <a:r>
              <a:rPr lang="en-US" sz="2400" baseline="30000" dirty="0" smtClean="0">
                <a:latin typeface="Chalkboard"/>
                <a:cs typeface="Chalkboard"/>
              </a:rPr>
              <a:t>57</a:t>
            </a:r>
            <a:r>
              <a:rPr lang="en-US" sz="2400" dirty="0" smtClean="0">
                <a:latin typeface="Chalkboard"/>
                <a:cs typeface="Chalkboard"/>
              </a:rPr>
              <a:t>Fe </a:t>
            </a:r>
            <a:endParaRPr lang="en-US" sz="2000" dirty="0">
              <a:latin typeface="Chalkboard"/>
              <a:cs typeface="Chalkboar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07998" y="5350845"/>
            <a:ext cx="240322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halkboard"/>
                <a:cs typeface="Chalkboard"/>
              </a:rPr>
              <a:t>Can have ≈5% leftovers </a:t>
            </a:r>
          </a:p>
          <a:p>
            <a:r>
              <a:rPr lang="en-US" sz="1600" dirty="0" smtClean="0">
                <a:latin typeface="Chalkboard"/>
                <a:cs typeface="Chalkboard"/>
              </a:rPr>
              <a:t>of higher generations</a:t>
            </a:r>
            <a:endParaRPr lang="en-US" sz="1600" dirty="0">
              <a:latin typeface="Chalkboard"/>
              <a:cs typeface="Chalkboard"/>
            </a:endParaRPr>
          </a:p>
        </p:txBody>
      </p:sp>
      <p:pic>
        <p:nvPicPr>
          <p:cNvPr id="9" name="Picture 8" descr="RSFal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580227" y="1959731"/>
            <a:ext cx="4448239" cy="463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198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3739</TotalTime>
  <Words>1964</Words>
  <Application>Microsoft Macintosh PowerPoint</Application>
  <PresentationFormat>On-screen Show (4:3)</PresentationFormat>
  <Paragraphs>220</Paragraphs>
  <Slides>34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6" baseType="lpstr">
      <vt:lpstr>Office Theme</vt:lpstr>
      <vt:lpstr>Equation</vt:lpstr>
      <vt:lpstr>Part 1: Systematic uncertainties Part 2: TALYS calculations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Oslo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beta-Oslo method</dc:title>
  <dc:creator>Ann-Cecilie Larsen</dc:creator>
  <cp:lastModifiedBy>Ann-Cecilie Larsen</cp:lastModifiedBy>
  <cp:revision>534</cp:revision>
  <dcterms:created xsi:type="dcterms:W3CDTF">2015-11-25T13:50:13Z</dcterms:created>
  <dcterms:modified xsi:type="dcterms:W3CDTF">2015-12-03T04:08:02Z</dcterms:modified>
</cp:coreProperties>
</file>

<file path=docProps/thumbnail.jpeg>
</file>